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1" r:id="rId3"/>
    <p:sldId id="258" r:id="rId4"/>
    <p:sldId id="417" r:id="rId5"/>
    <p:sldId id="340" r:id="rId6"/>
    <p:sldId id="424" r:id="rId7"/>
    <p:sldId id="425" r:id="rId8"/>
    <p:sldId id="427" r:id="rId9"/>
    <p:sldId id="397" r:id="rId10"/>
    <p:sldId id="402" r:id="rId11"/>
    <p:sldId id="401" r:id="rId12"/>
    <p:sldId id="399" r:id="rId13"/>
    <p:sldId id="403" r:id="rId14"/>
    <p:sldId id="405" r:id="rId15"/>
    <p:sldId id="404" r:id="rId16"/>
    <p:sldId id="341" r:id="rId17"/>
    <p:sldId id="343" r:id="rId18"/>
    <p:sldId id="421" r:id="rId19"/>
    <p:sldId id="422" r:id="rId20"/>
    <p:sldId id="423" r:id="rId21"/>
    <p:sldId id="426" r:id="rId22"/>
    <p:sldId id="339" r:id="rId23"/>
    <p:sldId id="408" r:id="rId24"/>
    <p:sldId id="409" r:id="rId25"/>
    <p:sldId id="428" r:id="rId26"/>
    <p:sldId id="429" r:id="rId27"/>
    <p:sldId id="430" r:id="rId28"/>
    <p:sldId id="431" r:id="rId29"/>
    <p:sldId id="433" r:id="rId30"/>
    <p:sldId id="434" r:id="rId31"/>
    <p:sldId id="435" r:id="rId32"/>
    <p:sldId id="438" r:id="rId33"/>
    <p:sldId id="439" r:id="rId34"/>
    <p:sldId id="440" r:id="rId35"/>
    <p:sldId id="446" r:id="rId36"/>
    <p:sldId id="447" r:id="rId37"/>
    <p:sldId id="448" r:id="rId38"/>
    <p:sldId id="445" r:id="rId39"/>
    <p:sldId id="449" r:id="rId40"/>
    <p:sldId id="406" r:id="rId41"/>
    <p:sldId id="345" r:id="rId42"/>
    <p:sldId id="349" r:id="rId43"/>
    <p:sldId id="350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B0E"/>
    <a:srgbClr val="397674"/>
    <a:srgbClr val="1537FF"/>
    <a:srgbClr val="17375D"/>
    <a:srgbClr val="5A5A5A"/>
    <a:srgbClr val="697A46"/>
    <a:srgbClr val="8F8F8D"/>
    <a:srgbClr val="CBA95E"/>
    <a:srgbClr val="72B43E"/>
    <a:srgbClr val="59BB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496" autoAdjust="0"/>
  </p:normalViewPr>
  <p:slideViewPr>
    <p:cSldViewPr snapToGrid="0" snapToObjects="1">
      <p:cViewPr varScale="1">
        <p:scale>
          <a:sx n="94" d="100"/>
          <a:sy n="94" d="100"/>
        </p:scale>
        <p:origin x="-20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2192C-F37B-2E4C-97C0-ECD01274BAEA}" type="datetimeFigureOut">
              <a:rPr lang="en-US" smtClean="0"/>
              <a:t>9/2/14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28DA-F741-6243-9716-0ED80F66CF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46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immature</a:t>
            </a:r>
          </a:p>
          <a:p>
            <a:r>
              <a:rPr lang="en-US" dirty="0" smtClean="0"/>
              <a:t>Spark is a good example</a:t>
            </a:r>
          </a:p>
          <a:p>
            <a:r>
              <a:rPr lang="en-US" dirty="0" smtClean="0"/>
              <a:t>Went 1.0</a:t>
            </a:r>
            <a:r>
              <a:rPr lang="en-US" baseline="0" dirty="0" smtClean="0"/>
              <a:t> earlier this year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7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Spring XD handles everything</a:t>
            </a:r>
            <a:r>
              <a:rPr lang="en-US" baseline="0" dirty="0" smtClean="0"/>
              <a:t> in the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87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module types: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Source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Processor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Sync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Job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68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68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6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684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28DA-F741-6243-9716-0ED80F66CF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968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447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55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63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908112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1629" y="408518"/>
            <a:ext cx="8539165" cy="399716"/>
          </a:xfrm>
        </p:spPr>
        <p:txBody>
          <a:bodyPr anchor="t" anchorCtr="0"/>
          <a:lstStyle>
            <a:lvl1pPr algn="l">
              <a:defRPr sz="2200" b="0" i="0">
                <a:solidFill>
                  <a:srgbClr val="333333"/>
                </a:solidFill>
              </a:defRPr>
            </a:lvl1pPr>
          </a:lstStyle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1066800"/>
            <a:ext cx="8537575" cy="48852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76901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462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10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3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48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8962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9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729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77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C69B5-4CE0-0D4A-87D8-80846BF28012}" type="datetimeFigureOut">
              <a:rPr lang="en-US" smtClean="0"/>
              <a:t>9/2/14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BC3F7A-0219-4144-89DC-9F55861AB1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30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6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png"/><Relationship Id="rId12" Type="http://schemas.openxmlformats.org/officeDocument/2006/relationships/image" Target="../media/image2.png"/><Relationship Id="rId13" Type="http://schemas.microsoft.com/office/2007/relationships/hdphoto" Target="../media/hdphoto1.wdp"/><Relationship Id="rId1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microsoft.com/office/2007/relationships/hdphoto" Target="../media/hdphoto6.wdp"/><Relationship Id="rId8" Type="http://schemas.openxmlformats.org/officeDocument/2006/relationships/image" Target="../media/image21.png"/><Relationship Id="rId9" Type="http://schemas.microsoft.com/office/2007/relationships/hdphoto" Target="../media/hdphoto7.wdp"/><Relationship Id="rId10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microsoft.com/office/2007/relationships/hdphoto" Target="../media/hdphoto9.wdp"/><Relationship Id="rId5" Type="http://schemas.openxmlformats.org/officeDocument/2006/relationships/image" Target="../media/image26.png"/><Relationship Id="rId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microsoft.com/office/2007/relationships/hdphoto" Target="../media/hdphoto1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microsoft.com/office/2007/relationships/hdphoto" Target="../media/hdphoto11.wdp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5.png"/><Relationship Id="rId5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6.png"/><Relationship Id="rId5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microsoft.com/office/2007/relationships/hdphoto" Target="../media/hdphoto16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20" Type="http://schemas.microsoft.com/office/2007/relationships/hdphoto" Target="../media/hdphoto19.wdp"/><Relationship Id="rId10" Type="http://schemas.openxmlformats.org/officeDocument/2006/relationships/image" Target="../media/image12.png"/><Relationship Id="rId11" Type="http://schemas.openxmlformats.org/officeDocument/2006/relationships/image" Target="../media/image31.png"/><Relationship Id="rId12" Type="http://schemas.microsoft.com/office/2007/relationships/hdphoto" Target="../media/hdphoto18.wdp"/><Relationship Id="rId13" Type="http://schemas.openxmlformats.org/officeDocument/2006/relationships/image" Target="../media/image32.png"/><Relationship Id="rId14" Type="http://schemas.openxmlformats.org/officeDocument/2006/relationships/image" Target="../media/image34.png"/><Relationship Id="rId15" Type="http://schemas.microsoft.com/office/2007/relationships/hdphoto" Target="../media/hdphoto12.wdp"/><Relationship Id="rId16" Type="http://schemas.openxmlformats.org/officeDocument/2006/relationships/image" Target="../media/image30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microsoft.com/office/2007/relationships/hdphoto" Target="../media/hdphoto17.wdp"/><Relationship Id="rId7" Type="http://schemas.openxmlformats.org/officeDocument/2006/relationships/image" Target="../media/image43.png"/><Relationship Id="rId8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microsoft.com/office/2007/relationships/hdphoto" Target="../media/hdphoto2.wdp"/><Relationship Id="rId6" Type="http://schemas.microsoft.com/office/2007/relationships/hdphoto" Target="../media/hdphoto3.wdp"/><Relationship Id="rId7" Type="http://schemas.microsoft.com/office/2007/relationships/hdphoto" Target="../media/hdphoto4.wdp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811219" y="1770696"/>
            <a:ext cx="7617631" cy="3316609"/>
            <a:chOff x="811219" y="1523376"/>
            <a:chExt cx="7617631" cy="3316609"/>
          </a:xfrm>
        </p:grpSpPr>
        <p:sp>
          <p:nvSpPr>
            <p:cNvPr id="5" name="TextBox 4"/>
            <p:cNvSpPr txBox="1"/>
            <p:nvPr/>
          </p:nvSpPr>
          <p:spPr>
            <a:xfrm>
              <a:off x="811219" y="1523376"/>
              <a:ext cx="7617631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100" spc="-3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SPRING XD</a:t>
              </a:r>
              <a:endParaRPr lang="en-US" sz="14100" spc="-3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8964" y="3393118"/>
              <a:ext cx="7582140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200" b="1" spc="100" dirty="0" smtClean="0">
                  <a:solidFill>
                    <a:srgbClr val="5DA831"/>
                  </a:solidFill>
                  <a:latin typeface="Helvetica Neue Medium"/>
                  <a:cs typeface="Helvetica Neue Bold Condensed"/>
                </a:rPr>
                <a:t>EXTREME DATA ON SPRING</a:t>
              </a:r>
              <a:endParaRPr lang="en-US" sz="4200" b="1" spc="100" dirty="0">
                <a:solidFill>
                  <a:srgbClr val="5DA831"/>
                </a:solidFill>
                <a:latin typeface="Helvetica Neue Medium"/>
                <a:cs typeface="Helvetica Neue Bold Condensed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927175" y="1866511"/>
              <a:ext cx="7385719" cy="1"/>
            </a:xfrm>
            <a:prstGeom prst="line">
              <a:avLst/>
            </a:prstGeom>
            <a:ln w="12700">
              <a:solidFill>
                <a:schemeClr val="tx1"/>
              </a:solidFill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1685477" y="4145793"/>
              <a:ext cx="5869114" cy="694192"/>
              <a:chOff x="1637443" y="4713213"/>
              <a:chExt cx="5869114" cy="694192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 flipV="1">
                <a:off x="5109326" y="5010130"/>
                <a:ext cx="2397231" cy="10979"/>
              </a:xfrm>
              <a:prstGeom prst="line">
                <a:avLst/>
              </a:prstGeom>
              <a:ln w="12700">
                <a:solidFill>
                  <a:srgbClr val="000000"/>
                </a:solidFill>
                <a:miter lim="800000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flipV="1">
                <a:off x="1637443" y="5010130"/>
                <a:ext cx="2397231" cy="10979"/>
              </a:xfrm>
              <a:prstGeom prst="line">
                <a:avLst/>
              </a:prstGeom>
              <a:ln w="12700">
                <a:solidFill>
                  <a:schemeClr val="tx1"/>
                </a:solidFill>
                <a:miter lim="800000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1" name="Picture 17" descr="C:\Users\sdunn\Documents\Pivotal\brand\logo\project icons\spring-xd.png"/>
              <p:cNvPicPr>
                <a:picLocks noChangeAspect="1" noChangeArrowheads="1"/>
              </p:cNvPicPr>
              <p:nvPr/>
            </p:nvPicPr>
            <p:blipFill>
              <a:blip r:embed="rId3" cstate="print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24904" y="4713213"/>
                <a:ext cx="694192" cy="6941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717802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365412" y="1158580"/>
            <a:ext cx="1246375" cy="12463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731826" y="1346254"/>
            <a:ext cx="1246375" cy="1246375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738790"/>
            <a:ext cx="940660" cy="940660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5876120"/>
            <a:ext cx="940660" cy="940660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2503136"/>
            <a:ext cx="940660" cy="940660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5780030"/>
            <a:ext cx="940660" cy="940660"/>
          </a:xfrm>
          <a:prstGeom prst="rect">
            <a:avLst/>
          </a:prstGeom>
        </p:spPr>
      </p:pic>
      <p:pic>
        <p:nvPicPr>
          <p:cNvPr id="11" name="Picture 10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7402" y="784145"/>
            <a:ext cx="940660" cy="940660"/>
          </a:xfrm>
          <a:prstGeom prst="rect">
            <a:avLst/>
          </a:prstGeom>
        </p:spPr>
      </p:pic>
      <p:pic>
        <p:nvPicPr>
          <p:cNvPr id="12" name="Picture 11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3765" y="217920"/>
            <a:ext cx="940660" cy="940660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3215816"/>
            <a:ext cx="940660" cy="940660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678229"/>
            <a:ext cx="940660" cy="940660"/>
          </a:xfrm>
          <a:prstGeom prst="rect">
            <a:avLst/>
          </a:prstGeom>
        </p:spPr>
      </p:pic>
      <p:pic>
        <p:nvPicPr>
          <p:cNvPr id="15" name="Picture 14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7381" y="419639"/>
            <a:ext cx="940660" cy="940660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340309"/>
            <a:ext cx="940660" cy="940660"/>
          </a:xfrm>
          <a:prstGeom prst="rect">
            <a:avLst/>
          </a:prstGeom>
        </p:spPr>
      </p:pic>
      <p:pic>
        <p:nvPicPr>
          <p:cNvPr id="17" name="Picture 16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613" y="1969441"/>
            <a:ext cx="940660" cy="940660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5309700"/>
            <a:ext cx="940660" cy="940660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2440229"/>
            <a:ext cx="940660" cy="940660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986921"/>
            <a:ext cx="940660" cy="940660"/>
          </a:xfrm>
          <a:prstGeom prst="rect">
            <a:avLst/>
          </a:prstGeom>
        </p:spPr>
      </p:pic>
      <p:pic>
        <p:nvPicPr>
          <p:cNvPr id="21" name="Picture 20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5235" y="4186263"/>
            <a:ext cx="940660" cy="940660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940660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120779" y="113924"/>
            <a:ext cx="1246375" cy="1246375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743564" y="1969441"/>
            <a:ext cx="1246375" cy="1246375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0" y="2349821"/>
            <a:ext cx="1246375" cy="1246375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8" y="2197421"/>
            <a:ext cx="1246375" cy="1246375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248513" y="1890191"/>
            <a:ext cx="1246375" cy="1246375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6023" y="5570405"/>
            <a:ext cx="1246375" cy="1246375"/>
          </a:xfrm>
          <a:prstGeom prst="rect">
            <a:avLst/>
          </a:prstGeom>
        </p:spPr>
      </p:pic>
      <p:pic>
        <p:nvPicPr>
          <p:cNvPr id="31" name="Picture 30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8756961">
            <a:off x="6774479" y="4063325"/>
            <a:ext cx="1246375" cy="1246375"/>
          </a:xfrm>
          <a:prstGeom prst="rect">
            <a:avLst/>
          </a:prstGeom>
        </p:spPr>
      </p:pic>
      <p:pic>
        <p:nvPicPr>
          <p:cNvPr id="32" name="Picture 31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89816">
            <a:off x="7937635" y="99879"/>
            <a:ext cx="1246375" cy="1246375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7981285" y="1726633"/>
            <a:ext cx="1246375" cy="1246375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69625" y="217920"/>
            <a:ext cx="1246375" cy="1246375"/>
          </a:xfrm>
          <a:prstGeom prst="rect">
            <a:avLst/>
          </a:prstGeom>
        </p:spPr>
      </p:pic>
      <p:pic>
        <p:nvPicPr>
          <p:cNvPr id="35" name="Picture 34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828441">
            <a:off x="7852092" y="5156843"/>
            <a:ext cx="1246375" cy="1246375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2" y="794988"/>
            <a:ext cx="1246375" cy="124637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98040" y="3263309"/>
            <a:ext cx="5636371" cy="21031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4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LOTS OF</a:t>
            </a:r>
            <a:r>
              <a:rPr lang="en-US" sz="8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etica Neue Bold Condensed"/>
                <a:cs typeface="Helvetica Neue Bold Condensed"/>
              </a:rPr>
              <a:t> </a:t>
            </a:r>
          </a:p>
          <a:p>
            <a:pPr>
              <a:lnSpc>
                <a:spcPct val="80000"/>
              </a:lnSpc>
            </a:pPr>
            <a:r>
              <a:rPr lang="en-US" sz="8000" dirty="0" smtClean="0">
                <a:solidFill>
                  <a:schemeClr val="accent1">
                    <a:lumMod val="75000"/>
                  </a:schemeClr>
                </a:solidFill>
                <a:latin typeface="Helvetica Neue Bold Condensed"/>
                <a:cs typeface="Helvetica Neue Bold Condensed"/>
              </a:rPr>
              <a:t>BOILERPLATE</a:t>
            </a:r>
            <a:endParaRPr lang="en-US" sz="8000" dirty="0">
              <a:solidFill>
                <a:schemeClr val="accent1">
                  <a:lumMod val="75000"/>
                </a:schemeClr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488510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58688" y="352740"/>
            <a:ext cx="8226624" cy="6858000"/>
            <a:chOff x="458688" y="94064"/>
            <a:chExt cx="8226624" cy="6858000"/>
          </a:xfrm>
        </p:grpSpPr>
        <p:pic>
          <p:nvPicPr>
            <p:cNvPr id="2" name="Picture 1" descr="icon_13610.png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688" y="94064"/>
              <a:ext cx="8226624" cy="685800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3033747" y="2045936"/>
              <a:ext cx="3076506" cy="13496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400" spc="3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MANY DOMAINS TO</a:t>
              </a:r>
            </a:p>
            <a:p>
              <a:pPr>
                <a:lnSpc>
                  <a:spcPct val="80000"/>
                </a:lnSpc>
              </a:pPr>
              <a:r>
                <a:rPr lang="en-US" sz="7600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Helvetica Neue Bold Condensed"/>
                  <a:cs typeface="Helvetica Neue Bold Condensed"/>
                </a:rPr>
                <a:t>BRIDGE</a:t>
              </a:r>
              <a:endParaRPr lang="en-US" sz="7600" dirty="0">
                <a:solidFill>
                  <a:schemeClr val="accent1">
                    <a:lumMod val="20000"/>
                    <a:lumOff val="8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1875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icon_3666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603228">
            <a:off x="6582539" y="-951047"/>
            <a:ext cx="2741371" cy="2741371"/>
          </a:xfrm>
          <a:prstGeom prst="rect">
            <a:avLst/>
          </a:prstGeom>
        </p:spPr>
      </p:pic>
      <p:pic>
        <p:nvPicPr>
          <p:cNvPr id="24" name="Picture 2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047630">
            <a:off x="4365412" y="1158580"/>
            <a:ext cx="1246375" cy="12463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039751">
            <a:off x="2731826" y="1346254"/>
            <a:ext cx="1246375" cy="1246375"/>
          </a:xfrm>
          <a:prstGeom prst="rect">
            <a:avLst/>
          </a:prstGeom>
        </p:spPr>
      </p:pic>
      <p:pic>
        <p:nvPicPr>
          <p:cNvPr id="6" name="Picture 5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8103" y="1738790"/>
            <a:ext cx="940660" cy="940660"/>
          </a:xfrm>
          <a:prstGeom prst="rect">
            <a:avLst/>
          </a:prstGeom>
        </p:spPr>
      </p:pic>
      <p:pic>
        <p:nvPicPr>
          <p:cNvPr id="8" name="Picture 7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7051" y="5876120"/>
            <a:ext cx="940660" cy="940660"/>
          </a:xfrm>
          <a:prstGeom prst="rect">
            <a:avLst/>
          </a:prstGeom>
        </p:spPr>
      </p:pic>
      <p:pic>
        <p:nvPicPr>
          <p:cNvPr id="9" name="Picture 8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8201" y="2503136"/>
            <a:ext cx="940660" cy="940660"/>
          </a:xfrm>
          <a:prstGeom prst="rect">
            <a:avLst/>
          </a:prstGeom>
        </p:spPr>
      </p:pic>
      <p:pic>
        <p:nvPicPr>
          <p:cNvPr id="10" name="Picture 9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8270" y="5780030"/>
            <a:ext cx="940660" cy="940660"/>
          </a:xfrm>
          <a:prstGeom prst="rect">
            <a:avLst/>
          </a:prstGeom>
        </p:spPr>
      </p:pic>
      <p:pic>
        <p:nvPicPr>
          <p:cNvPr id="13" name="Picture 12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600" y="3215816"/>
            <a:ext cx="940660" cy="940660"/>
          </a:xfrm>
          <a:prstGeom prst="rect">
            <a:avLst/>
          </a:prstGeom>
        </p:spPr>
      </p:pic>
      <p:pic>
        <p:nvPicPr>
          <p:cNvPr id="14" name="Picture 13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9211" y="1678229"/>
            <a:ext cx="940660" cy="940660"/>
          </a:xfrm>
          <a:prstGeom prst="rect">
            <a:avLst/>
          </a:prstGeom>
        </p:spPr>
      </p:pic>
      <p:pic>
        <p:nvPicPr>
          <p:cNvPr id="16" name="Picture 15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279" y="1340309"/>
            <a:ext cx="940660" cy="940660"/>
          </a:xfrm>
          <a:prstGeom prst="rect">
            <a:avLst/>
          </a:prstGeom>
        </p:spPr>
      </p:pic>
      <p:pic>
        <p:nvPicPr>
          <p:cNvPr id="18" name="Picture 17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3660" y="5309700"/>
            <a:ext cx="940660" cy="940660"/>
          </a:xfrm>
          <a:prstGeom prst="rect">
            <a:avLst/>
          </a:prstGeom>
        </p:spPr>
      </p:pic>
      <p:pic>
        <p:nvPicPr>
          <p:cNvPr id="19" name="Picture 18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01211" y="2440229"/>
            <a:ext cx="940660" cy="940660"/>
          </a:xfrm>
          <a:prstGeom prst="rect">
            <a:avLst/>
          </a:prstGeom>
        </p:spPr>
      </p:pic>
      <p:pic>
        <p:nvPicPr>
          <p:cNvPr id="20" name="Picture 19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305" y="2986921"/>
            <a:ext cx="940660" cy="940660"/>
          </a:xfrm>
          <a:prstGeom prst="rect">
            <a:avLst/>
          </a:prstGeom>
        </p:spPr>
      </p:pic>
      <p:pic>
        <p:nvPicPr>
          <p:cNvPr id="22" name="Picture 21" descr="icon_5606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46" y="0"/>
            <a:ext cx="940660" cy="940660"/>
          </a:xfrm>
          <a:prstGeom prst="rect">
            <a:avLst/>
          </a:prstGeom>
        </p:spPr>
      </p:pic>
      <p:pic>
        <p:nvPicPr>
          <p:cNvPr id="23" name="Picture 22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531696">
            <a:off x="2120779" y="113924"/>
            <a:ext cx="1246375" cy="1246375"/>
          </a:xfrm>
          <a:prstGeom prst="rect">
            <a:avLst/>
          </a:prstGeom>
        </p:spPr>
      </p:pic>
      <p:pic>
        <p:nvPicPr>
          <p:cNvPr id="25" name="Picture 24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360762">
            <a:off x="1743564" y="1969441"/>
            <a:ext cx="1246375" cy="1246375"/>
          </a:xfrm>
          <a:prstGeom prst="rect">
            <a:avLst/>
          </a:prstGeom>
        </p:spPr>
      </p:pic>
      <p:pic>
        <p:nvPicPr>
          <p:cNvPr id="26" name="Picture 2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9260" y="2349821"/>
            <a:ext cx="1246375" cy="1246375"/>
          </a:xfrm>
          <a:prstGeom prst="rect">
            <a:avLst/>
          </a:prstGeom>
        </p:spPr>
      </p:pic>
      <p:pic>
        <p:nvPicPr>
          <p:cNvPr id="28" name="Picture 27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106290">
            <a:off x="2451398" y="2197421"/>
            <a:ext cx="1246375" cy="1246375"/>
          </a:xfrm>
          <a:prstGeom prst="rect">
            <a:avLst/>
          </a:prstGeom>
        </p:spPr>
      </p:pic>
      <p:pic>
        <p:nvPicPr>
          <p:cNvPr id="29" name="Picture 28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109374">
            <a:off x="5248513" y="1890191"/>
            <a:ext cx="1246375" cy="1246375"/>
          </a:xfrm>
          <a:prstGeom prst="rect">
            <a:avLst/>
          </a:prstGeom>
        </p:spPr>
      </p:pic>
      <p:pic>
        <p:nvPicPr>
          <p:cNvPr id="30" name="Picture 29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686023" y="5570405"/>
            <a:ext cx="1246375" cy="1246375"/>
          </a:xfrm>
          <a:prstGeom prst="rect">
            <a:avLst/>
          </a:prstGeom>
        </p:spPr>
      </p:pic>
      <p:pic>
        <p:nvPicPr>
          <p:cNvPr id="33" name="Picture 32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4502166">
            <a:off x="7981285" y="1726633"/>
            <a:ext cx="1246375" cy="1246375"/>
          </a:xfrm>
          <a:prstGeom prst="rect">
            <a:avLst/>
          </a:prstGeom>
        </p:spPr>
      </p:pic>
      <p:pic>
        <p:nvPicPr>
          <p:cNvPr id="34" name="Picture 33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960112">
            <a:off x="5669625" y="217920"/>
            <a:ext cx="1246375" cy="1246375"/>
          </a:xfrm>
          <a:prstGeom prst="rect">
            <a:avLst/>
          </a:prstGeom>
        </p:spPr>
      </p:pic>
      <p:pic>
        <p:nvPicPr>
          <p:cNvPr id="36" name="Picture 35" descr="icon_9883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852" y="794988"/>
            <a:ext cx="1246375" cy="124637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119732" y="3848042"/>
            <a:ext cx="3265493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000" spc="6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INCONSISTENT</a:t>
            </a:r>
          </a:p>
          <a:p>
            <a:pPr>
              <a:lnSpc>
                <a:spcPct val="80000"/>
              </a:lnSpc>
            </a:pPr>
            <a:r>
              <a:rPr lang="en-US" sz="12000" spc="600" dirty="0" smtClean="0">
                <a:solidFill>
                  <a:srgbClr val="376092"/>
                </a:solidFill>
                <a:latin typeface="Helvetica Neue Bold Condensed"/>
                <a:cs typeface="Helvetica Neue Bold Condensed"/>
              </a:rPr>
              <a:t>APIS</a:t>
            </a:r>
            <a:endParaRPr lang="en-US" sz="12000" dirty="0">
              <a:solidFill>
                <a:srgbClr val="37609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40" name="Picture 39" descr="icon_3284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436633" y="-369147"/>
            <a:ext cx="1872502" cy="1872502"/>
          </a:xfrm>
          <a:prstGeom prst="rect">
            <a:avLst/>
          </a:prstGeom>
        </p:spPr>
      </p:pic>
      <p:pic>
        <p:nvPicPr>
          <p:cNvPr id="41" name="Picture 40" descr="icon_3284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138210" y="1927124"/>
            <a:ext cx="1872502" cy="1872502"/>
          </a:xfrm>
          <a:prstGeom prst="rect">
            <a:avLst/>
          </a:prstGeom>
        </p:spPr>
      </p:pic>
      <p:pic>
        <p:nvPicPr>
          <p:cNvPr id="43" name="Picture 42" descr="icon_3666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7071186" y="3218865"/>
            <a:ext cx="2741371" cy="2741371"/>
          </a:xfrm>
          <a:prstGeom prst="rect">
            <a:avLst/>
          </a:prstGeom>
        </p:spPr>
      </p:pic>
      <p:pic>
        <p:nvPicPr>
          <p:cNvPr id="45" name="Picture 44" descr="icon_32842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4668193">
            <a:off x="4991039" y="3921002"/>
            <a:ext cx="1872502" cy="187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422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558899" y="1947448"/>
            <a:ext cx="6026203" cy="2963104"/>
            <a:chOff x="1400477" y="1728451"/>
            <a:chExt cx="6026203" cy="2963104"/>
          </a:xfrm>
        </p:grpSpPr>
        <p:sp>
          <p:nvSpPr>
            <p:cNvPr id="2" name="TextBox 1"/>
            <p:cNvSpPr txBox="1"/>
            <p:nvPr/>
          </p:nvSpPr>
          <p:spPr>
            <a:xfrm>
              <a:off x="1400477" y="1728451"/>
              <a:ext cx="6026203" cy="1083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SOURCE, CHANEL, SINK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DATA FLOW </a:t>
              </a: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MODEL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155373" y="3608181"/>
              <a:ext cx="4516411" cy="1083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ADAPTER, CHANEL, FILTER, TRANSFORMER, ETC</a:t>
              </a:r>
            </a:p>
            <a:p>
              <a:pPr>
                <a:lnSpc>
                  <a:spcPct val="80000"/>
                </a:lnSpc>
              </a:pPr>
              <a:r>
                <a:rPr lang="en-US" sz="6000" dirty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EIP </a:t>
              </a:r>
              <a:r>
                <a:rPr lang="en-US" sz="6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PATTERNS</a:t>
              </a:r>
              <a:endPara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975002" y="2830428"/>
              <a:ext cx="877153" cy="900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en-US" sz="9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=</a:t>
              </a:r>
              <a:endParaRPr lang="en-US" sz="9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12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65928" y="1947448"/>
            <a:ext cx="5212144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JOBS,CONNECTORS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IMPORT/EXPORT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827178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JOBS, READERS/WRITERS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3049425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300850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48860" y="1069068"/>
            <a:ext cx="6009267" cy="1822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WORKFLOW, ACTION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WORKFLOW </a:t>
            </a:r>
          </a:p>
          <a:p>
            <a:pPr>
              <a:lnSpc>
                <a:spcPct val="80000"/>
              </a:lnSpc>
            </a:pPr>
            <a:r>
              <a:rPr lang="en-US" sz="6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 ORCHESTRATION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23091" y="3827178"/>
            <a:ext cx="6297819" cy="1083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JOB, STEP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BATCH PROCESSING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33424" y="3049425"/>
            <a:ext cx="877153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=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54158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696" y="1289219"/>
            <a:ext cx="4279562" cy="42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396066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</p:spTree>
    <p:extLst>
      <p:ext uri="{BB962C8B-B14F-4D97-AF65-F5344CB8AC3E}">
        <p14:creationId xmlns:p14="http://schemas.microsoft.com/office/powerpoint/2010/main" val="210943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endCxn id="6" idx="1"/>
          </p:cNvCxnSpPr>
          <p:nvPr/>
        </p:nvCxnSpPr>
        <p:spPr>
          <a:xfrm flipV="1">
            <a:off x="1778000" y="3348961"/>
            <a:ext cx="1797128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7640478" y="3130481"/>
            <a:ext cx="1177" cy="1495204"/>
          </a:xfrm>
          <a:prstGeom prst="straightConnector1">
            <a:avLst/>
          </a:prstGeom>
          <a:ln w="19050">
            <a:solidFill>
              <a:schemeClr val="bg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hadoop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5128" y="2114878"/>
            <a:ext cx="2138819" cy="2468165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>
          <a:xfrm>
            <a:off x="2749183" y="1525837"/>
            <a:ext cx="3790708" cy="3646247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bg2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895" y="2691428"/>
            <a:ext cx="1312003" cy="1312003"/>
          </a:xfrm>
          <a:prstGeom prst="rect">
            <a:avLst/>
          </a:prstGeom>
          <a:noFill/>
        </p:spPr>
      </p:pic>
      <p:pic>
        <p:nvPicPr>
          <p:cNvPr id="10" name="Picture 9" descr="icon_15885.png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335" y="4432962"/>
            <a:ext cx="1607123" cy="1607123"/>
          </a:xfrm>
          <a:prstGeom prst="rect">
            <a:avLst/>
          </a:prstGeom>
        </p:spPr>
      </p:pic>
      <p:pic>
        <p:nvPicPr>
          <p:cNvPr id="17" name="Picture 16" descr="icon_2540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394" y="1076893"/>
            <a:ext cx="1185005" cy="118500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355604" y="1678606"/>
            <a:ext cx="0" cy="166921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884442" y="1669396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9040" y="4593784"/>
            <a:ext cx="1537870" cy="1312003"/>
          </a:xfrm>
          <a:prstGeom prst="rect">
            <a:avLst/>
          </a:prstGeom>
          <a:noFill/>
        </p:spPr>
      </p:pic>
      <p:cxnSp>
        <p:nvCxnSpPr>
          <p:cNvPr id="50" name="Straight Connector 49"/>
          <p:cNvCxnSpPr/>
          <p:nvPr/>
        </p:nvCxnSpPr>
        <p:spPr>
          <a:xfrm>
            <a:off x="2355604" y="3359538"/>
            <a:ext cx="0" cy="181254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884442" y="5161264"/>
            <a:ext cx="48220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5" name="Picture 54" descr="Screen Shot 2014-06-05 at 4.45.15 PM.png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1893" y="1758976"/>
            <a:ext cx="2159523" cy="147453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865939" y="4625685"/>
            <a:ext cx="2124583" cy="697272"/>
          </a:xfrm>
          <a:prstGeom prst="bentConnector3">
            <a:avLst>
              <a:gd name="adj1" fmla="val -940"/>
            </a:avLst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5" name="Group 64"/>
          <p:cNvGrpSpPr/>
          <p:nvPr/>
        </p:nvGrpSpPr>
        <p:grpSpPr>
          <a:xfrm>
            <a:off x="2991880" y="2650714"/>
            <a:ext cx="3420313" cy="1396492"/>
            <a:chOff x="2991880" y="2606939"/>
            <a:chExt cx="3420313" cy="1396492"/>
          </a:xfrm>
        </p:grpSpPr>
        <p:pic>
          <p:nvPicPr>
            <p:cNvPr id="63" name="Picture 17" descr="C:\Users\sdunn\Documents\Pivotal\brand\logo\project icons\spring-xd.png"/>
            <p:cNvPicPr>
              <a:picLocks noChangeAspect="1" noChangeArrowheads="1"/>
            </p:cNvPicPr>
            <p:nvPr/>
          </p:nvPicPr>
          <p:blipFill>
            <a:blip r:embed="rId12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701" y="2606939"/>
              <a:ext cx="1396492" cy="13964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TextBox 63"/>
            <p:cNvSpPr txBox="1"/>
            <p:nvPr/>
          </p:nvSpPr>
          <p:spPr>
            <a:xfrm>
              <a:off x="2991880" y="2874298"/>
              <a:ext cx="2096715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0" dirty="0" smtClean="0">
                  <a:solidFill>
                    <a:srgbClr val="62AA2F"/>
                  </a:solidFill>
                  <a:latin typeface="Helvetica Neue Bold Condensed"/>
                  <a:cs typeface="Helvetica Neue Bold Condensed"/>
                </a:rPr>
                <a:t>SPRING</a:t>
              </a:r>
              <a:endParaRPr lang="en-US" sz="5000" dirty="0">
                <a:solidFill>
                  <a:srgbClr val="62AA2F"/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962146" y="1881623"/>
            <a:ext cx="136478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Ingestion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89000" y="2572590"/>
            <a:ext cx="191107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Orchestration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05886" y="3263557"/>
            <a:ext cx="147730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Extraction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966183" y="3954523"/>
            <a:ext cx="142441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Real-time</a:t>
            </a:r>
          </a:p>
          <a:p>
            <a:pPr algn="ctr"/>
            <a:r>
              <a:rPr lang="en-US" sz="2500" dirty="0" smtClean="0">
                <a:solidFill>
                  <a:srgbClr val="2F4388"/>
                </a:solidFill>
                <a:latin typeface="Helvetica Neue Bold Condensed"/>
                <a:cs typeface="Helvetica Neue Bold Condensed"/>
              </a:rPr>
              <a:t>Analytics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7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_33514.png"/>
          <p:cNvPicPr>
            <a:picLocks noChangeAspect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8789">
            <a:off x="576885" y="-26377"/>
            <a:ext cx="5959361" cy="661154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3855" y="1315512"/>
            <a:ext cx="3458469" cy="144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DISTRIBUTED</a:t>
            </a:r>
          </a:p>
          <a:p>
            <a:pPr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RUNTIME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029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9" descr="C:\Users\sdunn\Documents\Pivotal\brand\logo\project icons\spring-integration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397" y="387857"/>
            <a:ext cx="3228261" cy="331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5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54" y="3350473"/>
            <a:ext cx="2154679" cy="232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889386" y="2136339"/>
            <a:ext cx="4489723" cy="1938992"/>
            <a:chOff x="1083062" y="574091"/>
            <a:chExt cx="4489723" cy="1454244"/>
          </a:xfrm>
        </p:grpSpPr>
        <p:sp>
          <p:nvSpPr>
            <p:cNvPr id="11" name="TextBox 10"/>
            <p:cNvSpPr txBox="1"/>
            <p:nvPr/>
          </p:nvSpPr>
          <p:spPr>
            <a:xfrm>
              <a:off x="1083062" y="940269"/>
              <a:ext cx="3479908" cy="1011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STREAMING</a:t>
              </a:r>
            </a:p>
            <a:p>
              <a:pPr algn="r">
                <a:lnSpc>
                  <a:spcPct val="80000"/>
                </a:lnSpc>
              </a:pPr>
              <a:r>
                <a:rPr lang="en-US" sz="5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BATCH</a:t>
              </a:r>
              <a:endParaRPr lang="en-US" sz="5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64789" y="574091"/>
              <a:ext cx="1107996" cy="14542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0" dirty="0" smtClean="0">
                  <a:solidFill>
                    <a:srgbClr val="233B0E"/>
                  </a:solidFill>
                  <a:latin typeface="Helvetica Neue Bold Condensed"/>
                  <a:cs typeface="Helvetica Neue Bold Condensed"/>
                </a:rPr>
                <a:t>&amp;</a:t>
              </a:r>
              <a:endParaRPr lang="en-US" sz="12000" dirty="0">
                <a:solidFill>
                  <a:srgbClr val="233B0E"/>
                </a:solidFill>
                <a:latin typeface="Helvetica Neue Bold Condensed"/>
                <a:cs typeface="Helvetica Neue Bold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0367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69861">
            <a:off x="677346" y="1608668"/>
            <a:ext cx="2779182" cy="34395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0601" y="1905001"/>
            <a:ext cx="4945973" cy="2539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Michael Minella</a:t>
            </a:r>
          </a:p>
          <a:p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Twitter: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@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michaelminella</a:t>
            </a:r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pPr>
              <a:spcAft>
                <a:spcPts val="600"/>
              </a:spcAft>
            </a:pPr>
            <a:r>
              <a:rPr lang="en-US" sz="32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Spring </a:t>
            </a:r>
            <a:r>
              <a:rPr lang="en-US" sz="3200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XD</a:t>
            </a:r>
            <a:endParaRPr lang="en-US" sz="3200" dirty="0" smtClean="0">
              <a:solidFill>
                <a:srgbClr val="1D3C08"/>
              </a:solidFill>
              <a:latin typeface="Helvetica Neue Bold Condensed"/>
              <a:cs typeface="Helvetica Neue Bold Condensed"/>
            </a:endParaRPr>
          </a:p>
          <a:p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Home: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http://projects.spring.io/spring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-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xd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/</a:t>
            </a:r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r>
              <a:rPr lang="en-US" dirty="0" err="1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Github</a:t>
            </a:r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http://github.com/spring-projects/spring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-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xd</a:t>
            </a:r>
            <a:endParaRPr lang="en-US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r>
              <a:rPr lang="en-US" dirty="0" err="1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Jira</a:t>
            </a:r>
            <a:r>
              <a:rPr lang="en-US" dirty="0" smtClean="0">
                <a:solidFill>
                  <a:srgbClr val="1D3C08"/>
                </a:solidFill>
                <a:latin typeface="Helvetica Neue Bold Condensed"/>
                <a:cs typeface="Helvetica Neue Bold Condensed"/>
              </a:rPr>
              <a:t>: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https://</a:t>
            </a:r>
            <a:r>
              <a:rPr lang="en-US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jira.spring.io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/browse</a:t>
            </a:r>
            <a:r>
              <a:rPr lang="en-US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/XD</a:t>
            </a:r>
            <a:endParaRPr lang="en-US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905250" y="2412999"/>
            <a:ext cx="4974167" cy="31750"/>
          </a:xfrm>
          <a:prstGeom prst="line">
            <a:avLst/>
          </a:prstGeom>
          <a:ln w="12700">
            <a:solidFill>
              <a:srgbClr val="1D3C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898905" y="3517869"/>
            <a:ext cx="4974167" cy="31750"/>
          </a:xfrm>
          <a:prstGeom prst="line">
            <a:avLst/>
          </a:prstGeom>
          <a:ln w="12700">
            <a:solidFill>
              <a:srgbClr val="1D3C08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67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383200" y="1076407"/>
            <a:ext cx="8821519" cy="4705187"/>
            <a:chOff x="1191322" y="729479"/>
            <a:chExt cx="8821519" cy="3528890"/>
          </a:xfrm>
        </p:grpSpPr>
        <p:pic>
          <p:nvPicPr>
            <p:cNvPr id="14" name="Picture 13" descr="Screen Shot 2014-07-16 at 5.36.43 PM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91322" y="729479"/>
              <a:ext cx="6649448" cy="3528890"/>
            </a:xfrm>
            <a:prstGeom prst="rect">
              <a:avLst/>
            </a:prstGeom>
          </p:spPr>
        </p:pic>
        <p:pic>
          <p:nvPicPr>
            <p:cNvPr id="15" name="Picture 14" descr="Screen Shot 2014-07-16 at 5.40.23 PM.tiff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77" r="-44313"/>
            <a:stretch/>
          </p:blipFill>
          <p:spPr>
            <a:xfrm>
              <a:off x="2624489" y="860589"/>
              <a:ext cx="7388352" cy="3102363"/>
            </a:xfrm>
            <a:prstGeom prst="trapezoid">
              <a:avLst>
                <a:gd name="adj" fmla="val 60931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3173999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2" name="Picture 1" descr="icon_38901.png"/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29" y="2472325"/>
            <a:ext cx="4211862" cy="42118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85933" y="1531095"/>
            <a:ext cx="4373250" cy="1242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BUILT ON BATTLE TESTED</a:t>
            </a:r>
            <a:endParaRPr lang="en-US" sz="3200" dirty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59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COMPONENTS</a:t>
            </a:r>
            <a:endParaRPr lang="en-US" sz="59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16640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02" name="Group 101"/>
          <p:cNvGrpSpPr/>
          <p:nvPr/>
        </p:nvGrpSpPr>
        <p:grpSpPr>
          <a:xfrm>
            <a:off x="582632" y="1597297"/>
            <a:ext cx="7978736" cy="3663407"/>
            <a:chOff x="278307" y="1926341"/>
            <a:chExt cx="7978736" cy="3663407"/>
          </a:xfrm>
        </p:grpSpPr>
        <p:grpSp>
          <p:nvGrpSpPr>
            <p:cNvPr id="99" name="Group 98"/>
            <p:cNvGrpSpPr/>
            <p:nvPr/>
          </p:nvGrpSpPr>
          <p:grpSpPr>
            <a:xfrm>
              <a:off x="982267" y="1926341"/>
              <a:ext cx="7179467" cy="3005318"/>
              <a:chOff x="317490" y="1803807"/>
              <a:chExt cx="7179467" cy="3005318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317490" y="3115937"/>
                <a:ext cx="4797623" cy="146978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3">
                    <a:lumMod val="7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grpSp>
            <p:nvGrpSpPr>
              <p:cNvPr id="6" name="Group 21"/>
              <p:cNvGrpSpPr/>
              <p:nvPr/>
            </p:nvGrpSpPr>
            <p:grpSpPr>
              <a:xfrm>
                <a:off x="484468" y="3310566"/>
                <a:ext cx="1407767" cy="1104658"/>
                <a:chOff x="6445250" y="2730499"/>
                <a:chExt cx="1593850" cy="1047751"/>
              </a:xfrm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6455452" y="2730499"/>
                  <a:ext cx="1573446" cy="104775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9525" cap="flat" cmpd="sng" algn="ctr">
                  <a:solidFill>
                    <a:srgbClr val="6DB33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" name="Rectangle 8"/>
                <p:cNvSpPr/>
                <p:nvPr/>
              </p:nvSpPr>
              <p:spPr>
                <a:xfrm>
                  <a:off x="6455452" y="2730499"/>
                  <a:ext cx="1573446" cy="300483"/>
                </a:xfrm>
                <a:prstGeom prst="rect">
                  <a:avLst/>
                </a:prstGeom>
                <a:solidFill>
                  <a:srgbClr val="6DB33F"/>
                </a:solidFill>
                <a:ln w="9525" cap="flat" cmpd="sng" algn="ctr">
                  <a:solidFill>
                    <a:srgbClr val="6DB33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TextBox 9"/>
                <p:cNvSpPr txBox="1"/>
                <p:nvPr/>
              </p:nvSpPr>
              <p:spPr>
                <a:xfrm>
                  <a:off x="6445250" y="2730500"/>
                  <a:ext cx="1593850" cy="262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>
                      <a:solidFill>
                        <a:srgbClr val="EEECE1"/>
                      </a:solidFill>
                    </a:rPr>
                    <a:t>CLUSTERED NODE</a:t>
                  </a:r>
                  <a:endParaRPr lang="en-US" sz="1200" b="1" dirty="0">
                    <a:solidFill>
                      <a:srgbClr val="EEECE1"/>
                    </a:solidFill>
                  </a:endParaRPr>
                </a:p>
              </p:txBody>
            </p:sp>
            <p:sp>
              <p:nvSpPr>
                <p:cNvPr id="11" name="TextBox 10"/>
                <p:cNvSpPr txBox="1"/>
                <p:nvPr/>
              </p:nvSpPr>
              <p:spPr>
                <a:xfrm>
                  <a:off x="6597081" y="3155837"/>
                  <a:ext cx="1306998" cy="510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2000" dirty="0" smtClean="0">
                      <a:solidFill>
                        <a:srgbClr val="EEECE1"/>
                      </a:solidFill>
                    </a:rPr>
                    <a:t>HTTP Module</a:t>
                  </a:r>
                  <a:endParaRPr lang="en-US" sz="2000" dirty="0">
                    <a:solidFill>
                      <a:srgbClr val="EEECE1"/>
                    </a:solidFill>
                  </a:endParaRPr>
                </a:p>
              </p:txBody>
            </p:sp>
          </p:grpSp>
          <p:grpSp>
            <p:nvGrpSpPr>
              <p:cNvPr id="47" name="Group 21"/>
              <p:cNvGrpSpPr/>
              <p:nvPr/>
            </p:nvGrpSpPr>
            <p:grpSpPr>
              <a:xfrm>
                <a:off x="2003842" y="3310566"/>
                <a:ext cx="1407767" cy="1104658"/>
                <a:chOff x="6445250" y="2730499"/>
                <a:chExt cx="1593850" cy="1047751"/>
              </a:xfrm>
            </p:grpSpPr>
            <p:sp>
              <p:nvSpPr>
                <p:cNvPr id="48" name="Rectangle 47"/>
                <p:cNvSpPr/>
                <p:nvPr/>
              </p:nvSpPr>
              <p:spPr>
                <a:xfrm>
                  <a:off x="6455452" y="2730499"/>
                  <a:ext cx="1573446" cy="104775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9525" cap="flat" cmpd="sng" algn="ctr">
                  <a:solidFill>
                    <a:srgbClr val="6DB33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9" name="Rectangle 48"/>
                <p:cNvSpPr/>
                <p:nvPr/>
              </p:nvSpPr>
              <p:spPr>
                <a:xfrm>
                  <a:off x="6455452" y="2730499"/>
                  <a:ext cx="1573446" cy="300483"/>
                </a:xfrm>
                <a:prstGeom prst="rect">
                  <a:avLst/>
                </a:prstGeom>
                <a:solidFill>
                  <a:srgbClr val="6DB33F"/>
                </a:solidFill>
                <a:ln w="9525" cap="flat" cmpd="sng" algn="ctr">
                  <a:solidFill>
                    <a:srgbClr val="6DB33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0" name="TextBox 49"/>
                <p:cNvSpPr txBox="1"/>
                <p:nvPr/>
              </p:nvSpPr>
              <p:spPr>
                <a:xfrm>
                  <a:off x="6445250" y="2730500"/>
                  <a:ext cx="1593850" cy="262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>
                      <a:solidFill>
                        <a:srgbClr val="EEECE1"/>
                      </a:solidFill>
                    </a:rPr>
                    <a:t>CLUSTERED NODE</a:t>
                  </a:r>
                  <a:endParaRPr lang="en-US" sz="1200" b="1" dirty="0">
                    <a:solidFill>
                      <a:srgbClr val="EEECE1"/>
                    </a:solidFill>
                  </a:endParaRPr>
                </a:p>
              </p:txBody>
            </p:sp>
            <p:sp>
              <p:nvSpPr>
                <p:cNvPr id="51" name="TextBox 50"/>
                <p:cNvSpPr txBox="1"/>
                <p:nvPr/>
              </p:nvSpPr>
              <p:spPr>
                <a:xfrm>
                  <a:off x="6597081" y="3155837"/>
                  <a:ext cx="1306998" cy="5108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2000" dirty="0" smtClean="0">
                      <a:solidFill>
                        <a:srgbClr val="EEECE1"/>
                      </a:solidFill>
                    </a:rPr>
                    <a:t>Filter Module</a:t>
                  </a:r>
                  <a:endParaRPr lang="en-US" sz="2000" dirty="0">
                    <a:solidFill>
                      <a:srgbClr val="EEECE1"/>
                    </a:solidFill>
                  </a:endParaRPr>
                </a:p>
              </p:txBody>
            </p:sp>
          </p:grpSp>
          <p:grpSp>
            <p:nvGrpSpPr>
              <p:cNvPr id="52" name="Group 21"/>
              <p:cNvGrpSpPr/>
              <p:nvPr/>
            </p:nvGrpSpPr>
            <p:grpSpPr>
              <a:xfrm>
                <a:off x="3523216" y="3310566"/>
                <a:ext cx="1407767" cy="1104658"/>
                <a:chOff x="6445250" y="2730499"/>
                <a:chExt cx="1593850" cy="1047751"/>
              </a:xfrm>
            </p:grpSpPr>
            <p:sp>
              <p:nvSpPr>
                <p:cNvPr id="53" name="Rectangle 52"/>
                <p:cNvSpPr/>
                <p:nvPr/>
              </p:nvSpPr>
              <p:spPr>
                <a:xfrm>
                  <a:off x="6455452" y="2730499"/>
                  <a:ext cx="1573446" cy="104775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9525" cap="flat" cmpd="sng" algn="ctr">
                  <a:solidFill>
                    <a:srgbClr val="72B43E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>
                  <a:off x="6455452" y="2730499"/>
                  <a:ext cx="1573446" cy="300483"/>
                </a:xfrm>
                <a:prstGeom prst="rect">
                  <a:avLst/>
                </a:prstGeom>
                <a:solidFill>
                  <a:srgbClr val="6DB33F"/>
                </a:solidFill>
                <a:ln w="9525" cap="flat" cmpd="sng" algn="ctr">
                  <a:solidFill>
                    <a:srgbClr val="72B43E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5" name="TextBox 54"/>
                <p:cNvSpPr txBox="1"/>
                <p:nvPr/>
              </p:nvSpPr>
              <p:spPr>
                <a:xfrm>
                  <a:off x="6445250" y="2730500"/>
                  <a:ext cx="1593850" cy="262729"/>
                </a:xfrm>
                <a:prstGeom prst="rect">
                  <a:avLst/>
                </a:prstGeom>
                <a:noFill/>
                <a:ln>
                  <a:solidFill>
                    <a:srgbClr val="72B43E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>
                      <a:solidFill>
                        <a:srgbClr val="EEECE1"/>
                      </a:solidFill>
                    </a:rPr>
                    <a:t>CLUSTERED NODE</a:t>
                  </a:r>
                  <a:endParaRPr lang="en-US" sz="1200" b="1" dirty="0">
                    <a:solidFill>
                      <a:srgbClr val="EEECE1"/>
                    </a:solidFill>
                  </a:endParaRPr>
                </a:p>
              </p:txBody>
            </p:sp>
            <p:sp>
              <p:nvSpPr>
                <p:cNvPr id="56" name="TextBox 55"/>
                <p:cNvSpPr txBox="1"/>
                <p:nvPr/>
              </p:nvSpPr>
              <p:spPr>
                <a:xfrm>
                  <a:off x="6597081" y="3155837"/>
                  <a:ext cx="1306998" cy="5108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2000" dirty="0" smtClean="0">
                      <a:solidFill>
                        <a:srgbClr val="EEECE1"/>
                      </a:solidFill>
                    </a:rPr>
                    <a:t>File Module</a:t>
                  </a:r>
                  <a:endParaRPr lang="en-US" sz="2000" dirty="0">
                    <a:solidFill>
                      <a:srgbClr val="EEECE1"/>
                    </a:solidFill>
                  </a:endParaRPr>
                </a:p>
              </p:txBody>
            </p:sp>
          </p:grpSp>
          <p:grpSp>
            <p:nvGrpSpPr>
              <p:cNvPr id="62" name="Group 21"/>
              <p:cNvGrpSpPr/>
              <p:nvPr/>
            </p:nvGrpSpPr>
            <p:grpSpPr>
              <a:xfrm>
                <a:off x="5313903" y="3310567"/>
                <a:ext cx="1407767" cy="1104658"/>
                <a:chOff x="6445250" y="2730499"/>
                <a:chExt cx="1593850" cy="1047751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6455452" y="2730499"/>
                  <a:ext cx="1573446" cy="1047751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9525" cap="flat" cmpd="sng" algn="ctr">
                  <a:solidFill>
                    <a:srgbClr val="6DB33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4" name="Rectangle 63"/>
                <p:cNvSpPr/>
                <p:nvPr/>
              </p:nvSpPr>
              <p:spPr>
                <a:xfrm>
                  <a:off x="6455452" y="2730499"/>
                  <a:ext cx="1573446" cy="300483"/>
                </a:xfrm>
                <a:prstGeom prst="rect">
                  <a:avLst/>
                </a:prstGeom>
                <a:solidFill>
                  <a:srgbClr val="6DB33F"/>
                </a:solidFill>
                <a:ln w="9525" cap="flat" cmpd="sng" algn="ctr">
                  <a:solidFill>
                    <a:srgbClr val="6DB33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6445250" y="2730500"/>
                  <a:ext cx="1593850" cy="2627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b="1" dirty="0" smtClean="0">
                      <a:solidFill>
                        <a:srgbClr val="EEECE1"/>
                      </a:solidFill>
                    </a:rPr>
                    <a:t>SINGLE NODE</a:t>
                  </a:r>
                  <a:endParaRPr lang="en-US" sz="1200" b="1" dirty="0">
                    <a:solidFill>
                      <a:srgbClr val="EEECE1"/>
                    </a:solidFill>
                  </a:endParaRPr>
                </a:p>
              </p:txBody>
            </p:sp>
            <p:sp>
              <p:nvSpPr>
                <p:cNvPr id="66" name="TextBox 65"/>
                <p:cNvSpPr txBox="1"/>
                <p:nvPr/>
              </p:nvSpPr>
              <p:spPr>
                <a:xfrm>
                  <a:off x="6597081" y="3245057"/>
                  <a:ext cx="1306998" cy="3065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70000"/>
                    </a:lnSpc>
                  </a:pPr>
                  <a:r>
                    <a:rPr lang="en-US" sz="2000" dirty="0" smtClean="0">
                      <a:solidFill>
                        <a:srgbClr val="EEECE1"/>
                      </a:solidFill>
                    </a:rPr>
                    <a:t>Modules</a:t>
                  </a:r>
                  <a:endParaRPr lang="en-US" sz="2000" dirty="0">
                    <a:solidFill>
                      <a:srgbClr val="EEECE1"/>
                    </a:solidFill>
                  </a:endParaRPr>
                </a:p>
              </p:txBody>
            </p:sp>
          </p:grpSp>
          <p:cxnSp>
            <p:nvCxnSpPr>
              <p:cNvPr id="68" name="Straight Connector 67"/>
              <p:cNvCxnSpPr/>
              <p:nvPr/>
            </p:nvCxnSpPr>
            <p:spPr>
              <a:xfrm flipH="1">
                <a:off x="1942019" y="3115937"/>
                <a:ext cx="9011" cy="1469781"/>
              </a:xfrm>
              <a:prstGeom prst="line">
                <a:avLst/>
              </a:prstGeom>
              <a:ln w="9525" cmpd="sng">
                <a:solidFill>
                  <a:srgbClr val="72B43E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3458463" y="3103725"/>
                <a:ext cx="9011" cy="1469781"/>
              </a:xfrm>
              <a:prstGeom prst="line">
                <a:avLst/>
              </a:prstGeom>
              <a:ln w="9525" cmpd="sng">
                <a:solidFill>
                  <a:srgbClr val="72B43E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Rectangle 69"/>
              <p:cNvSpPr/>
              <p:nvPr/>
            </p:nvSpPr>
            <p:spPr>
              <a:xfrm>
                <a:off x="2012853" y="1803807"/>
                <a:ext cx="1389745" cy="881869"/>
              </a:xfrm>
              <a:prstGeom prst="rect">
                <a:avLst/>
              </a:prstGeom>
              <a:solidFill>
                <a:srgbClr val="72B43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Admin</a:t>
                </a:r>
                <a:endParaRPr lang="en-US" dirty="0"/>
              </a:p>
            </p:txBody>
          </p:sp>
          <p:cxnSp>
            <p:nvCxnSpPr>
              <p:cNvPr id="72" name="Straight Arrow Connector 71"/>
              <p:cNvCxnSpPr>
                <a:stCxn id="70" idx="2"/>
                <a:endCxn id="10" idx="0"/>
              </p:cNvCxnSpPr>
              <p:nvPr/>
            </p:nvCxnSpPr>
            <p:spPr>
              <a:xfrm flipH="1">
                <a:off x="1188352" y="2685676"/>
                <a:ext cx="1519374" cy="624891"/>
              </a:xfrm>
              <a:prstGeom prst="straightConnector1">
                <a:avLst/>
              </a:prstGeom>
              <a:ln>
                <a:solidFill>
                  <a:srgbClr val="72B43E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70" idx="2"/>
                <a:endCxn id="50" idx="0"/>
              </p:cNvCxnSpPr>
              <p:nvPr/>
            </p:nvCxnSpPr>
            <p:spPr>
              <a:xfrm>
                <a:off x="2707726" y="2685676"/>
                <a:ext cx="0" cy="624891"/>
              </a:xfrm>
              <a:prstGeom prst="straightConnector1">
                <a:avLst/>
              </a:prstGeom>
              <a:ln>
                <a:solidFill>
                  <a:srgbClr val="72B43E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70" idx="2"/>
                <a:endCxn id="55" idx="0"/>
              </p:cNvCxnSpPr>
              <p:nvPr/>
            </p:nvCxnSpPr>
            <p:spPr>
              <a:xfrm>
                <a:off x="2707726" y="2685676"/>
                <a:ext cx="1519374" cy="624891"/>
              </a:xfrm>
              <a:prstGeom prst="straightConnector1">
                <a:avLst/>
              </a:prstGeom>
              <a:ln>
                <a:solidFill>
                  <a:srgbClr val="72B43E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/>
              <p:cNvSpPr txBox="1"/>
              <p:nvPr/>
            </p:nvSpPr>
            <p:spPr>
              <a:xfrm>
                <a:off x="4532834" y="2061158"/>
                <a:ext cx="2964123" cy="369332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Menlo Regular"/>
                    <a:cs typeface="Menlo Regular"/>
                  </a:rPr>
                  <a:t>http | filter | file</a:t>
                </a:r>
                <a:endParaRPr lang="en-US" dirty="0">
                  <a:latin typeface="Menlo Regular"/>
                  <a:cs typeface="Menlo Regular"/>
                </a:endParaRPr>
              </a:p>
            </p:txBody>
          </p:sp>
          <p:cxnSp>
            <p:nvCxnSpPr>
              <p:cNvPr id="88" name="Straight Arrow Connector 87"/>
              <p:cNvCxnSpPr>
                <a:stCxn id="86" idx="1"/>
                <a:endCxn id="70" idx="3"/>
              </p:cNvCxnSpPr>
              <p:nvPr/>
            </p:nvCxnSpPr>
            <p:spPr>
              <a:xfrm flipH="1" flipV="1">
                <a:off x="3402598" y="2244742"/>
                <a:ext cx="1130236" cy="1082"/>
              </a:xfrm>
              <a:prstGeom prst="straightConnector1">
                <a:avLst/>
              </a:prstGeom>
              <a:ln>
                <a:solidFill>
                  <a:srgbClr val="72B43E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86" idx="2"/>
                <a:endCxn id="63" idx="0"/>
              </p:cNvCxnSpPr>
              <p:nvPr/>
            </p:nvCxnSpPr>
            <p:spPr>
              <a:xfrm>
                <a:off x="6014896" y="2430490"/>
                <a:ext cx="2891" cy="880077"/>
              </a:xfrm>
              <a:prstGeom prst="straightConnector1">
                <a:avLst/>
              </a:prstGeom>
              <a:ln>
                <a:solidFill>
                  <a:srgbClr val="72B43E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flipV="1">
                <a:off x="493479" y="4785608"/>
                <a:ext cx="6219180" cy="23517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1188352" y="4426982"/>
                <a:ext cx="0" cy="370384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728314" y="4414770"/>
                <a:ext cx="0" cy="370384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4221240" y="4426074"/>
                <a:ext cx="0" cy="370384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6019900" y="4425620"/>
                <a:ext cx="0" cy="370384"/>
              </a:xfrm>
              <a:prstGeom prst="line">
                <a:avLst/>
              </a:prstGeom>
              <a:ln>
                <a:solidFill>
                  <a:srgbClr val="FF66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0" name="TextBox 99"/>
            <p:cNvSpPr txBox="1"/>
            <p:nvPr/>
          </p:nvSpPr>
          <p:spPr>
            <a:xfrm>
              <a:off x="278307" y="4943417"/>
              <a:ext cx="1407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Rabbit, </a:t>
              </a:r>
              <a:r>
                <a:rPr lang="en-US" dirty="0" err="1" smtClean="0"/>
                <a:t>Redis</a:t>
              </a:r>
              <a:endParaRPr lang="en-US" dirty="0" smtClean="0"/>
            </a:p>
            <a:p>
              <a:pPr algn="ctr"/>
              <a:r>
                <a:rPr lang="en-US" dirty="0" smtClean="0"/>
                <a:t>(Pluggable)</a:t>
              </a:r>
              <a:endParaRPr lang="en-US" dirty="0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6684677" y="4907688"/>
              <a:ext cx="15723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Local Channels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8467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57392" y="2994647"/>
            <a:ext cx="3262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  <a:latin typeface="Courier New"/>
                <a:cs typeface="Courier New"/>
              </a:rPr>
              <a:t>--directory=/</a:t>
            </a:r>
            <a:r>
              <a:rPr lang="en-US" sz="2000" b="1" dirty="0" err="1" smtClean="0">
                <a:solidFill>
                  <a:schemeClr val="bg2"/>
                </a:solidFill>
                <a:latin typeface="Courier New"/>
                <a:cs typeface="Courier New"/>
              </a:rPr>
              <a:t>xd</a:t>
            </a:r>
            <a:r>
              <a:rPr lang="en-US" sz="2000" b="1" dirty="0" smtClean="0">
                <a:solidFill>
                  <a:schemeClr val="bg2"/>
                </a:solidFill>
                <a:latin typeface="Courier New"/>
                <a:cs typeface="Courier New"/>
              </a:rPr>
              <a:t>/dir1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46161" y="3398991"/>
            <a:ext cx="71107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lang="en-US" sz="2000" b="1" dirty="0">
                <a:solidFill>
                  <a:schemeClr val="bg2"/>
                </a:solidFill>
                <a:latin typeface="Courier New"/>
                <a:cs typeface="Courier New"/>
              </a:rPr>
              <a:t>filter --expression=“</a:t>
            </a:r>
            <a:r>
              <a:rPr lang="en-US" sz="2000" b="1" dirty="0" err="1">
                <a:solidFill>
                  <a:schemeClr val="bg2"/>
                </a:solidFill>
                <a:latin typeface="Courier New"/>
                <a:cs typeface="Courier New"/>
              </a:rPr>
              <a:t>payload?</a:t>
            </a:r>
            <a:r>
              <a:rPr lang="en-US" sz="2000" b="1" dirty="0" err="1" smtClean="0">
                <a:solidFill>
                  <a:schemeClr val="bg2"/>
                </a:solidFill>
                <a:latin typeface="Courier New"/>
                <a:cs typeface="Courier New"/>
              </a:rPr>
              <a:t>.price</a:t>
            </a:r>
            <a:r>
              <a:rPr lang="en-US" sz="2000" b="1" dirty="0" smtClean="0">
                <a:solidFill>
                  <a:schemeClr val="bg2"/>
                </a:solidFill>
                <a:latin typeface="Courier New"/>
                <a:cs typeface="Courier New"/>
              </a:rPr>
              <a:t> &gt; 3.00” |</a:t>
            </a:r>
            <a:endParaRPr lang="en-US" sz="2000" b="1" dirty="0">
              <a:solidFill>
                <a:schemeClr val="bg2"/>
              </a:solidFill>
              <a:latin typeface="Courier New"/>
              <a:cs typeface="Courier New"/>
            </a:endParaRPr>
          </a:p>
          <a:p>
            <a:pPr algn="ctr"/>
            <a:endParaRPr lang="en-US" sz="2000" dirty="0" smtClean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790" y="3000964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  <a:latin typeface="Courier New"/>
                <a:cs typeface="Courier New"/>
              </a:rPr>
              <a:t>http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02712" y="2998114"/>
            <a:ext cx="338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  <a:latin typeface="Courier New"/>
                <a:cs typeface="Courier New"/>
              </a:rPr>
              <a:t>|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9564" y="3000964"/>
            <a:ext cx="8003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 smtClean="0">
                <a:solidFill>
                  <a:schemeClr val="bg2"/>
                </a:solidFill>
                <a:latin typeface="Courier New"/>
                <a:cs typeface="Courier New"/>
              </a:rPr>
              <a:t>hdfs</a:t>
            </a:r>
            <a:endParaRPr lang="en-US" sz="2000" b="1" dirty="0" smtClean="0">
              <a:solidFill>
                <a:schemeClr val="bg2"/>
              </a:solidFill>
              <a:latin typeface="Courier New"/>
              <a:cs typeface="Courier New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6557" y="3007264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bg2"/>
                </a:solidFill>
                <a:latin typeface="Courier New"/>
                <a:cs typeface="Courier New"/>
              </a:rPr>
              <a:t>--port=8181</a:t>
            </a:r>
          </a:p>
        </p:txBody>
      </p:sp>
    </p:spTree>
    <p:extLst>
      <p:ext uri="{BB962C8B-B14F-4D97-AF65-F5344CB8AC3E}">
        <p14:creationId xmlns:p14="http://schemas.microsoft.com/office/powerpoint/2010/main" val="2725590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7812E-6 -2.81612E-6 L -0.21117 -0.0016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67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434 -0.00162 L -0.32066 -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16" y="2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0923E-6 8.29088E-7 L -0.10237 -0.0025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19" y="-139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3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9079E-6 -2.81612E-6 L -3.69079E-6 0.05744 C -3.69079E-6 0.08314 -0.11626 0.11533 -0.21013 0.11533 L -0.42009 0.11533 " pathEditMode="relative" rAng="0" ptsTypes="FfFF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13" y="57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2133E-6 3.53868E-6 L 1.72133E-6 0.05789 C 1.72133E-6 0.08383 -0.11817 0.11625 -0.21256 0.11625 L -0.42409 0.11625 " pathEditMode="relative" rAng="0" ptsTypes="FfFF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04" y="581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07407E-6 L -0.10122 -0.00023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6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5" grpId="0"/>
      <p:bldP spid="5" grpId="1"/>
      <p:bldP spid="6" grpId="0"/>
      <p:bldP spid="7" grpId="0"/>
      <p:bldP spid="8" grpId="0"/>
      <p:bldP spid="8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4175" y="2613392"/>
            <a:ext cx="651565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Menlo Regular"/>
                <a:cs typeface="Menlo Regular"/>
              </a:rPr>
              <a:t>twittersearch</a:t>
            </a:r>
            <a:r>
              <a:rPr lang="en-US" sz="2000" dirty="0">
                <a:solidFill>
                  <a:schemeClr val="bg1"/>
                </a:solidFill>
                <a:latin typeface="Menlo Regular"/>
                <a:cs typeface="Menlo Regular"/>
              </a:rPr>
              <a:t> --query=#spring | </a:t>
            </a:r>
            <a:r>
              <a:rPr lang="en-US" sz="2000" dirty="0" smtClean="0">
                <a:solidFill>
                  <a:schemeClr val="bg1"/>
                </a:solidFill>
                <a:latin typeface="Menlo Regular"/>
                <a:cs typeface="Menlo Regular"/>
              </a:rPr>
              <a:t>file</a:t>
            </a:r>
          </a:p>
          <a:p>
            <a:endParaRPr lang="en-US" sz="2000" dirty="0">
              <a:solidFill>
                <a:schemeClr val="bg1"/>
              </a:solidFill>
              <a:latin typeface="Menlo Regular"/>
              <a:cs typeface="Menlo Regular"/>
            </a:endParaRPr>
          </a:p>
          <a:p>
            <a:r>
              <a:rPr lang="en-US" sz="2000" dirty="0" err="1" smtClean="0">
                <a:solidFill>
                  <a:schemeClr val="bg1"/>
                </a:solidFill>
                <a:latin typeface="Menlo Regular"/>
                <a:cs typeface="Menlo Regular"/>
              </a:rPr>
              <a:t>tap:stream:tweets</a:t>
            </a:r>
            <a:r>
              <a:rPr lang="en-US" sz="2000" dirty="0" smtClean="0">
                <a:solidFill>
                  <a:schemeClr val="bg1"/>
                </a:solidFill>
                <a:latin typeface="Menlo Regular"/>
                <a:cs typeface="Menlo Regular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Menlo Regular"/>
                <a:cs typeface="Menlo Regular"/>
              </a:rPr>
              <a:t>&gt; field-value-</a:t>
            </a:r>
            <a:r>
              <a:rPr lang="en-US" sz="2000" dirty="0" smtClean="0">
                <a:solidFill>
                  <a:schemeClr val="bg1"/>
                </a:solidFill>
                <a:latin typeface="Menlo Regular"/>
                <a:cs typeface="Menlo Regular"/>
              </a:rPr>
              <a:t>counter \ </a:t>
            </a:r>
          </a:p>
          <a:p>
            <a:r>
              <a:rPr lang="en-US" sz="2000" dirty="0">
                <a:solidFill>
                  <a:schemeClr val="bg1"/>
                </a:solidFill>
                <a:latin typeface="Menlo Regular"/>
                <a:cs typeface="Menlo Regular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Menlo Regular"/>
                <a:cs typeface="Menlo Regular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Menlo Regular"/>
                <a:cs typeface="Menlo Regular"/>
              </a:rPr>
              <a:t>-</a:t>
            </a:r>
            <a:r>
              <a:rPr lang="en-US" sz="2000" dirty="0" err="1">
                <a:solidFill>
                  <a:schemeClr val="bg1"/>
                </a:solidFill>
                <a:latin typeface="Menlo Regular"/>
                <a:cs typeface="Menlo Regular"/>
              </a:rPr>
              <a:t>fieldName</a:t>
            </a:r>
            <a:r>
              <a:rPr lang="en-US" sz="2000" dirty="0">
                <a:solidFill>
                  <a:schemeClr val="bg1"/>
                </a:solidFill>
                <a:latin typeface="Menlo Regular"/>
                <a:cs typeface="Menlo Regular"/>
              </a:rPr>
              <a:t>=</a:t>
            </a:r>
            <a:r>
              <a:rPr lang="en-US" sz="2000" dirty="0" err="1" smtClean="0">
                <a:solidFill>
                  <a:schemeClr val="bg1"/>
                </a:solidFill>
                <a:latin typeface="Menlo Regular"/>
                <a:cs typeface="Menlo Regular"/>
              </a:rPr>
              <a:t>entities.hashtags.text</a:t>
            </a:r>
            <a:r>
              <a:rPr lang="en-US" sz="2000" dirty="0" smtClean="0">
                <a:solidFill>
                  <a:schemeClr val="bg1"/>
                </a:solidFill>
                <a:latin typeface="Menlo Regular"/>
                <a:cs typeface="Menlo Regular"/>
              </a:rPr>
              <a:t> \</a:t>
            </a:r>
          </a:p>
          <a:p>
            <a:r>
              <a:rPr lang="en-US" sz="2000" dirty="0">
                <a:solidFill>
                  <a:schemeClr val="bg1"/>
                </a:solidFill>
                <a:latin typeface="Menlo Regular"/>
                <a:cs typeface="Menlo Regular"/>
              </a:rPr>
              <a:t>	</a:t>
            </a:r>
            <a:r>
              <a:rPr lang="en-US" sz="2000" dirty="0" smtClean="0">
                <a:solidFill>
                  <a:schemeClr val="bg1"/>
                </a:solidFill>
                <a:latin typeface="Menlo Regular"/>
                <a:cs typeface="Menlo Regular"/>
              </a:rPr>
              <a:t>-</a:t>
            </a:r>
            <a:r>
              <a:rPr lang="en-US" sz="2000" dirty="0">
                <a:solidFill>
                  <a:schemeClr val="bg1"/>
                </a:solidFill>
                <a:latin typeface="Menlo Regular"/>
                <a:cs typeface="Menlo Regular"/>
              </a:rPr>
              <a:t>-</a:t>
            </a:r>
            <a:r>
              <a:rPr lang="en-US" sz="2000" dirty="0" err="1">
                <a:solidFill>
                  <a:schemeClr val="bg1"/>
                </a:solidFill>
                <a:latin typeface="Menlo Regular"/>
                <a:cs typeface="Menlo Regular"/>
              </a:rPr>
              <a:t>counterName</a:t>
            </a:r>
            <a:r>
              <a:rPr lang="en-US" sz="2000" dirty="0">
                <a:solidFill>
                  <a:schemeClr val="bg1"/>
                </a:solidFill>
                <a:latin typeface="Menlo Regular"/>
                <a:cs typeface="Menlo Regular"/>
              </a:rPr>
              <a:t>=tags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56651" y="39779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4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537FF"/>
            </a:gs>
            <a:gs pos="100000">
              <a:srgbClr val="17375D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4" descr="icon_17825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506" y="-589232"/>
            <a:ext cx="7447232" cy="7447232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368233" y="3810364"/>
            <a:ext cx="2295086" cy="1169551"/>
            <a:chOff x="5774124" y="3757988"/>
            <a:chExt cx="2295086" cy="1169551"/>
          </a:xfrm>
        </p:grpSpPr>
        <p:sp>
          <p:nvSpPr>
            <p:cNvPr id="6" name="TextBox 5"/>
            <p:cNvSpPr txBox="1"/>
            <p:nvPr/>
          </p:nvSpPr>
          <p:spPr>
            <a:xfrm>
              <a:off x="5774124" y="3757988"/>
              <a:ext cx="2295086" cy="1169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0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DEMO</a:t>
              </a:r>
              <a:endParaRPr lang="en-US" sz="70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874208" y="3954398"/>
              <a:ext cx="2042547" cy="0"/>
            </a:xfrm>
            <a:prstGeom prst="line">
              <a:avLst/>
            </a:prstGeom>
            <a:ln w="57150" cmpd="sng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5874208" y="4800780"/>
              <a:ext cx="2042547" cy="0"/>
            </a:xfrm>
            <a:prstGeom prst="line">
              <a:avLst/>
            </a:prstGeom>
            <a:ln w="57150" cmpd="sng">
              <a:solidFill>
                <a:schemeClr val="tx2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8719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56651" y="39779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967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4" descr="icon_2225.p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3606" y="327349"/>
            <a:ext cx="6180385" cy="6180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33136" y="4367250"/>
            <a:ext cx="4365298" cy="1228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500" dirty="0" smtClean="0">
                <a:solidFill>
                  <a:schemeClr val="tx2">
                    <a:lumMod val="50000"/>
                  </a:schemeClr>
                </a:solidFill>
                <a:latin typeface="FFF Tusj Bold"/>
                <a:cs typeface="FFF Tusj Bold"/>
              </a:rPr>
              <a:t>EXTENDING</a:t>
            </a:r>
          </a:p>
          <a:p>
            <a:pPr>
              <a:lnSpc>
                <a:spcPct val="80000"/>
              </a:lnSpc>
            </a:pPr>
            <a:r>
              <a:rPr lang="en-US" sz="5500" dirty="0" smtClean="0">
                <a:solidFill>
                  <a:srgbClr val="FFFFFF"/>
                </a:solidFill>
                <a:latin typeface="FFF Tusj Bold"/>
                <a:cs typeface="FFF Tusj Bold"/>
              </a:rPr>
              <a:t>SPRING XD</a:t>
            </a:r>
            <a:endParaRPr lang="en-US" sz="5500" dirty="0">
              <a:solidFill>
                <a:srgbClr val="FFFFFF"/>
              </a:solidFill>
              <a:latin typeface="FFF Tusj Bold"/>
              <a:cs typeface="FFF Tusj Bold"/>
            </a:endParaRPr>
          </a:p>
        </p:txBody>
      </p:sp>
    </p:spTree>
    <p:extLst>
      <p:ext uri="{BB962C8B-B14F-4D97-AF65-F5344CB8AC3E}">
        <p14:creationId xmlns:p14="http://schemas.microsoft.com/office/powerpoint/2010/main" val="1624110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39493" y="3923841"/>
            <a:ext cx="824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28" y="2069928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305374" y="3436829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3</a:t>
            </a:r>
            <a:endParaRPr lang="en-US" sz="9600" dirty="0"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797451" y="1453683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latin typeface="FFF Tusj Bold"/>
                <a:cs typeface="FFF Tusj Bold"/>
              </a:rPr>
              <a:t>3</a:t>
            </a:r>
            <a:endParaRPr lang="en-US" sz="9600" dirty="0"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771959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701322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0" y="-2936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2486298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5732166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18" y="4179344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1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6" y="-74132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3394514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5" y="-594346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5271966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787526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1308904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6" y="2870076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4423767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16236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38" y="5085563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3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6698" y="2228672"/>
            <a:ext cx="6559465" cy="2400657"/>
            <a:chOff x="1348860" y="2085068"/>
            <a:chExt cx="6559465" cy="2400657"/>
          </a:xfrm>
        </p:grpSpPr>
        <p:sp>
          <p:nvSpPr>
            <p:cNvPr id="2" name="TextBox 1"/>
            <p:cNvSpPr txBox="1"/>
            <p:nvPr/>
          </p:nvSpPr>
          <p:spPr>
            <a:xfrm>
              <a:off x="1348860" y="2085068"/>
              <a:ext cx="1292652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1</a:t>
              </a:r>
              <a:endParaRPr lang="en-US" sz="18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41512" y="2365035"/>
              <a:ext cx="4652377" cy="1689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CUSTOM</a:t>
              </a:r>
              <a:endParaRPr lang="en-US" sz="36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MODULES</a:t>
              </a:r>
              <a:endParaRPr lang="en-US" sz="9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 flipV="1">
              <a:off x="2762676" y="3888928"/>
              <a:ext cx="5145649" cy="26188"/>
            </a:xfrm>
            <a:prstGeom prst="line">
              <a:avLst/>
            </a:prstGeom>
            <a:ln w="101600" cmpd="sng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040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_2509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167" y="1037167"/>
            <a:ext cx="4783667" cy="4783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22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26698" y="2228672"/>
            <a:ext cx="6690605" cy="2400657"/>
            <a:chOff x="1348860" y="2085068"/>
            <a:chExt cx="6690605" cy="2400657"/>
          </a:xfrm>
        </p:grpSpPr>
        <p:sp>
          <p:nvSpPr>
            <p:cNvPr id="2" name="TextBox 1"/>
            <p:cNvSpPr txBox="1"/>
            <p:nvPr/>
          </p:nvSpPr>
          <p:spPr>
            <a:xfrm>
              <a:off x="1348860" y="2085068"/>
              <a:ext cx="1292652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18000" dirty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2</a:t>
              </a:r>
              <a:endParaRPr lang="en-US" sz="180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41512" y="2365035"/>
              <a:ext cx="5397953" cy="16896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3600" dirty="0" smtClean="0">
                  <a:solidFill>
                    <a:srgbClr val="397674"/>
                  </a:solidFill>
                  <a:latin typeface="Helvetica Neue Bold Condensed"/>
                  <a:cs typeface="Helvetica Neue Bold Condensed"/>
                </a:rPr>
                <a:t>EXTEND THE</a:t>
              </a:r>
              <a:endParaRPr lang="en-US" sz="3600" dirty="0">
                <a:solidFill>
                  <a:srgbClr val="397674"/>
                </a:solidFill>
                <a:latin typeface="Helvetica Neue Bold Condensed"/>
                <a:cs typeface="Helvetica Neue Bold Condensed"/>
              </a:endParaRPr>
            </a:p>
            <a:p>
              <a:pPr>
                <a:lnSpc>
                  <a:spcPct val="80000"/>
                </a:lnSpc>
              </a:pPr>
              <a:r>
                <a:rPr lang="en-US" sz="90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CONTAINER</a:t>
              </a:r>
              <a:endParaRPr lang="en-US" sz="9000" dirty="0">
                <a:solidFill>
                  <a:srgbClr val="FFFFFF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4" name="Straight Connector 3"/>
            <p:cNvCxnSpPr/>
            <p:nvPr/>
          </p:nvCxnSpPr>
          <p:spPr>
            <a:xfrm flipV="1">
              <a:off x="2762676" y="3888928"/>
              <a:ext cx="5145649" cy="26188"/>
            </a:xfrm>
            <a:prstGeom prst="line">
              <a:avLst/>
            </a:prstGeom>
            <a:ln w="101600" cmpd="sng">
              <a:solidFill>
                <a:srgbClr val="39767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75909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9BBB7"/>
            </a:gs>
            <a:gs pos="100000">
              <a:srgbClr val="397674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14480" y="1293856"/>
            <a:ext cx="4652377" cy="16896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600" dirty="0" smtClean="0">
                <a:solidFill>
                  <a:srgbClr val="397674"/>
                </a:solidFill>
                <a:latin typeface="Helvetica Neue Bold Condensed"/>
                <a:cs typeface="Helvetica Neue Bold Condensed"/>
              </a:rPr>
              <a:t>CUSTOM</a:t>
            </a:r>
            <a:endParaRPr lang="en-US" sz="3600" dirty="0">
              <a:solidFill>
                <a:srgbClr val="397674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9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MODULES</a:t>
            </a:r>
            <a:endParaRPr lang="en-US" sz="9000" dirty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" name="Picture 2" descr="icon_8513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522" y="1435652"/>
            <a:ext cx="4660348" cy="466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82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 descr="C:\Users\sdunn\Documents\Pivotal\brand\logo\project icons\spring-framework.png"/>
          <p:cNvPicPr>
            <a:picLocks noChangeAspect="1" noChangeArrowheads="1"/>
          </p:cNvPicPr>
          <p:nvPr/>
        </p:nvPicPr>
        <p:blipFill>
          <a:blip r:embed="rId2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346" y="1124370"/>
            <a:ext cx="4609261" cy="460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60812" y="4342751"/>
            <a:ext cx="3456665" cy="144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700" spc="600" dirty="0" smtClean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CONTEXT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90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con_10790.png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1" y="680186"/>
            <a:ext cx="7966857" cy="79668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1508" y="1118055"/>
            <a:ext cx="4489006" cy="144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HONOR THE</a:t>
            </a:r>
            <a:endParaRPr lang="en-US" sz="3700" spc="600" dirty="0" smtClean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7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CONTRACTS</a:t>
            </a:r>
            <a:endParaRPr lang="en-US" sz="7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4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6270" y="4301230"/>
            <a:ext cx="5641482" cy="1317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SOURCE</a:t>
            </a:r>
            <a:endParaRPr lang="en-US" sz="3700" spc="600" dirty="0" smtClean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OUTPUT CHANNEL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2" name="Picture 1" descr="icon_5183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9651" y="0"/>
            <a:ext cx="5731565" cy="57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7073" y="4301230"/>
            <a:ext cx="8289854" cy="1317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PROCESSOR</a:t>
            </a:r>
            <a:endParaRPr lang="en-US" sz="3700" spc="600" dirty="0" smtClean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INPUT &amp; OUTPUT CHANNEL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2" name="Picture 1" descr="icon_5183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9651" y="0"/>
            <a:ext cx="5731565" cy="57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88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6270" y="4301230"/>
            <a:ext cx="5641482" cy="1317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SYNC</a:t>
            </a:r>
            <a:endParaRPr lang="en-US" sz="3700" spc="600" dirty="0" smtClean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OUTPUT CHANNEL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2" name="Picture 1" descr="icon_51832.png"/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59651" y="0"/>
            <a:ext cx="5731565" cy="573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348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127973" y="2770358"/>
            <a:ext cx="1396534" cy="1317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700" spc="6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JOB</a:t>
            </a:r>
            <a:endParaRPr lang="en-US" sz="3700" spc="600" dirty="0" smtClean="0">
              <a:solidFill>
                <a:srgbClr val="233B0E"/>
              </a:solidFill>
              <a:latin typeface="Helvetica Neue Bold Condensed"/>
              <a:cs typeface="Helvetica Neue Bold Condensed"/>
            </a:endParaRP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JOB</a:t>
            </a:r>
            <a:endParaRPr lang="en-US" sz="6000" dirty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4" descr="C:\Users\sdunn\Documents\Pivotal\brand\logo\project icons\spring-batch.png"/>
          <p:cNvPicPr>
            <a:picLocks noChangeAspect="1" noChangeArrowheads="1"/>
          </p:cNvPicPr>
          <p:nvPr/>
        </p:nvPicPr>
        <p:blipFill>
          <a:blip r:embed="rId4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696" y="1168118"/>
            <a:ext cx="4193020" cy="4521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099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56651" y="39779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554" t="4223" r="5123" b="46376"/>
          <a:stretch/>
        </p:blipFill>
        <p:spPr>
          <a:xfrm>
            <a:off x="769698" y="1426553"/>
            <a:ext cx="7604604" cy="40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230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56651" y="39779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1923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036732">
            <a:off x="3739493" y="3923841"/>
            <a:ext cx="8248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3" name="TextBox 2"/>
          <p:cNvSpPr txBox="1"/>
          <p:nvPr/>
        </p:nvSpPr>
        <p:spPr>
          <a:xfrm rot="20238241">
            <a:off x="4109228" y="2069928"/>
            <a:ext cx="10182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5" name="TextBox 4"/>
          <p:cNvSpPr txBox="1"/>
          <p:nvPr/>
        </p:nvSpPr>
        <p:spPr>
          <a:xfrm rot="1579081">
            <a:off x="5305374" y="3436829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3</a:t>
            </a:r>
            <a:endParaRPr lang="en-US" sz="9600" dirty="0">
              <a:latin typeface="FFF Tusj Bold"/>
              <a:cs typeface="FFF Tusj Bold"/>
            </a:endParaRPr>
          </a:p>
        </p:txBody>
      </p:sp>
      <p:sp>
        <p:nvSpPr>
          <p:cNvPr id="6" name="TextBox 5"/>
          <p:cNvSpPr txBox="1"/>
          <p:nvPr/>
        </p:nvSpPr>
        <p:spPr>
          <a:xfrm rot="712260">
            <a:off x="5797451" y="1453683"/>
            <a:ext cx="9535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0000"/>
                </a:solidFill>
                <a:latin typeface="FFF Tusj Bold"/>
                <a:cs typeface="FFF Tusj Bold"/>
              </a:rPr>
              <a:t>3</a:t>
            </a:r>
            <a:endParaRPr lang="en-US" sz="9600" dirty="0">
              <a:solidFill>
                <a:srgbClr val="FF0000"/>
              </a:solidFill>
              <a:latin typeface="FFF Tusj Bold"/>
              <a:cs typeface="FFF Tusj Bold"/>
            </a:endParaRPr>
          </a:p>
        </p:txBody>
      </p:sp>
      <p:sp>
        <p:nvSpPr>
          <p:cNvPr id="7" name="TextBox 6"/>
          <p:cNvSpPr txBox="1"/>
          <p:nvPr/>
        </p:nvSpPr>
        <p:spPr>
          <a:xfrm rot="417962">
            <a:off x="4455627" y="771959"/>
            <a:ext cx="9222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8" name="TextBox 7"/>
          <p:cNvSpPr txBox="1"/>
          <p:nvPr/>
        </p:nvSpPr>
        <p:spPr>
          <a:xfrm rot="18022841">
            <a:off x="1010365" y="1701322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9" name="TextBox 8"/>
          <p:cNvSpPr txBox="1"/>
          <p:nvPr/>
        </p:nvSpPr>
        <p:spPr>
          <a:xfrm rot="354833">
            <a:off x="1360840" y="-293624"/>
            <a:ext cx="9541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0" name="TextBox 9"/>
          <p:cNvSpPr txBox="1"/>
          <p:nvPr/>
        </p:nvSpPr>
        <p:spPr>
          <a:xfrm rot="651060">
            <a:off x="2535222" y="2486298"/>
            <a:ext cx="10172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1" name="TextBox 10"/>
          <p:cNvSpPr txBox="1"/>
          <p:nvPr/>
        </p:nvSpPr>
        <p:spPr>
          <a:xfrm rot="723249">
            <a:off x="3753813" y="5732166"/>
            <a:ext cx="9823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2" name="TextBox 11"/>
          <p:cNvSpPr txBox="1"/>
          <p:nvPr/>
        </p:nvSpPr>
        <p:spPr>
          <a:xfrm rot="857890">
            <a:off x="7534218" y="4179344"/>
            <a:ext cx="16508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3" name="TextBox 12"/>
          <p:cNvSpPr txBox="1"/>
          <p:nvPr/>
        </p:nvSpPr>
        <p:spPr>
          <a:xfrm rot="20737366">
            <a:off x="3794744" y="-784831"/>
            <a:ext cx="14029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11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4" name="TextBox 13"/>
          <p:cNvSpPr txBox="1"/>
          <p:nvPr/>
        </p:nvSpPr>
        <p:spPr>
          <a:xfrm rot="2710570">
            <a:off x="-601986" y="-74132"/>
            <a:ext cx="1608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12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25390" y="3394514"/>
            <a:ext cx="155643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13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6" name="TextBox 15"/>
          <p:cNvSpPr txBox="1"/>
          <p:nvPr/>
        </p:nvSpPr>
        <p:spPr>
          <a:xfrm rot="1837739">
            <a:off x="8095625" y="-594346"/>
            <a:ext cx="15870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14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7" name="TextBox 16"/>
          <p:cNvSpPr txBox="1"/>
          <p:nvPr/>
        </p:nvSpPr>
        <p:spPr>
          <a:xfrm rot="20891974">
            <a:off x="-418816" y="5271966"/>
            <a:ext cx="15251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15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8" name="TextBox 17"/>
          <p:cNvSpPr txBox="1"/>
          <p:nvPr/>
        </p:nvSpPr>
        <p:spPr>
          <a:xfrm rot="21081740">
            <a:off x="2250624" y="787526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16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19" name="TextBox 18"/>
          <p:cNvSpPr txBox="1"/>
          <p:nvPr/>
        </p:nvSpPr>
        <p:spPr>
          <a:xfrm rot="20993006">
            <a:off x="7415599" y="1308904"/>
            <a:ext cx="1544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17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0" name="TextBox 19"/>
          <p:cNvSpPr txBox="1"/>
          <p:nvPr/>
        </p:nvSpPr>
        <p:spPr>
          <a:xfrm rot="19230263">
            <a:off x="6339216" y="2870076"/>
            <a:ext cx="16201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18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1" name="TextBox 20"/>
          <p:cNvSpPr txBox="1"/>
          <p:nvPr/>
        </p:nvSpPr>
        <p:spPr>
          <a:xfrm rot="335314">
            <a:off x="1581488" y="4423767"/>
            <a:ext cx="1585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19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2" name="TextBox 21"/>
          <p:cNvSpPr txBox="1"/>
          <p:nvPr/>
        </p:nvSpPr>
        <p:spPr>
          <a:xfrm rot="703627">
            <a:off x="5765322" y="162369"/>
            <a:ext cx="18319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FF Tusj Bold"/>
                <a:cs typeface="FFF Tusj Bold"/>
              </a:rPr>
              <a:t>20</a:t>
            </a:r>
            <a:endParaRPr lang="en-US" sz="9600" dirty="0">
              <a:solidFill>
                <a:schemeClr val="tx1">
                  <a:lumMod val="85000"/>
                  <a:lumOff val="15000"/>
                </a:schemeClr>
              </a:solidFill>
              <a:latin typeface="FFF Tusj Bold"/>
              <a:cs typeface="FFF Tusj Bold"/>
            </a:endParaRPr>
          </a:p>
        </p:txBody>
      </p:sp>
      <p:sp>
        <p:nvSpPr>
          <p:cNvPr id="24" name="TextBox 23"/>
          <p:cNvSpPr txBox="1"/>
          <p:nvPr/>
        </p:nvSpPr>
        <p:spPr>
          <a:xfrm rot="19972420">
            <a:off x="5731938" y="5085563"/>
            <a:ext cx="17375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latin typeface="FFF Tusj Bold"/>
                <a:cs typeface="FFF Tusj Bold"/>
              </a:rPr>
              <a:t>23</a:t>
            </a:r>
            <a:endParaRPr lang="en-US" sz="9600" dirty="0">
              <a:latin typeface="FFF Tusj Bold"/>
              <a:cs typeface="FFF Tusj Bold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03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61" y="640524"/>
            <a:ext cx="7277645" cy="72776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2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242957" y="-132522"/>
            <a:ext cx="9596783" cy="7123044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655301" y="1969150"/>
            <a:ext cx="5833399" cy="2919701"/>
            <a:chOff x="1474847" y="1546087"/>
            <a:chExt cx="5833399" cy="2919701"/>
          </a:xfrm>
        </p:grpSpPr>
        <p:sp>
          <p:nvSpPr>
            <p:cNvPr id="5" name="TextBox 4"/>
            <p:cNvSpPr txBox="1"/>
            <p:nvPr/>
          </p:nvSpPr>
          <p:spPr>
            <a:xfrm>
              <a:off x="1474847" y="1546087"/>
              <a:ext cx="2582758" cy="2400657"/>
            </a:xfrm>
            <a:prstGeom prst="rect">
              <a:avLst/>
            </a:prstGeom>
            <a:noFill/>
            <a:effectLst>
              <a:outerShdw blurRad="12700" dist="76200" dir="2700000" algn="tl" rotWithShape="0">
                <a:srgbClr val="000000">
                  <a:alpha val="96000"/>
                </a:srgb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5000" b="1" dirty="0" smtClean="0">
                  <a:solidFill>
                    <a:srgbClr val="FFFFFF"/>
                  </a:solidFill>
                  <a:latin typeface="Edwardian Script ITC"/>
                  <a:cs typeface="Edwardian Script ITC"/>
                </a:rPr>
                <a:t>The</a:t>
              </a:r>
              <a:endParaRPr lang="en-US" sz="15000" b="1" dirty="0">
                <a:solidFill>
                  <a:srgbClr val="FFFFFF"/>
                </a:solidFill>
                <a:latin typeface="Edwardian Script ITC"/>
                <a:cs typeface="Edwardian Script ITC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99566" y="2065131"/>
              <a:ext cx="3608680" cy="2400657"/>
            </a:xfrm>
            <a:prstGeom prst="rect">
              <a:avLst/>
            </a:prstGeom>
            <a:noFill/>
            <a:effectLst>
              <a:outerShdw blurRad="12700" dist="76200" dir="2700000" algn="tl" rotWithShape="0">
                <a:prstClr val="black">
                  <a:alpha val="93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sz="15000" b="1" dirty="0" smtClean="0">
                  <a:solidFill>
                    <a:srgbClr val="FFFFFF"/>
                  </a:solidFill>
                  <a:latin typeface="Edwardian Script ITC"/>
                  <a:cs typeface="Edwardian Script ITC"/>
                </a:rPr>
                <a:t>End</a:t>
              </a:r>
              <a:endParaRPr lang="en-US" sz="15000" b="1" dirty="0">
                <a:solidFill>
                  <a:srgbClr val="FFFFFF"/>
                </a:solidFill>
                <a:latin typeface="Edwardian Script ITC"/>
                <a:cs typeface="Edwardian Script ITC"/>
              </a:endParaRPr>
            </a:p>
          </p:txBody>
        </p:sp>
      </p:grpSp>
      <p:sp>
        <p:nvSpPr>
          <p:cNvPr id="8" name="Rectangle 7"/>
          <p:cNvSpPr/>
          <p:nvPr/>
        </p:nvSpPr>
        <p:spPr>
          <a:xfrm rot="1787991">
            <a:off x="-3946235" y="4322040"/>
            <a:ext cx="11573430" cy="5336965"/>
          </a:xfrm>
          <a:prstGeom prst="rect">
            <a:avLst/>
          </a:prstGeom>
          <a:solidFill>
            <a:srgbClr val="000000">
              <a:alpha val="77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rot="922121">
            <a:off x="-545268" y="-3159880"/>
            <a:ext cx="11573430" cy="5336965"/>
          </a:xfrm>
          <a:prstGeom prst="rect">
            <a:avLst/>
          </a:prstGeom>
          <a:solidFill>
            <a:srgbClr val="000000">
              <a:alpha val="77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6350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81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dunn\Documents\Pivotal Open Source\Spring\presentation\assets\Logo_SpringByPivotal_Stacked_Lar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92396" y="1352015"/>
            <a:ext cx="3213306" cy="10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 More.  Stay Connected.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04801" y="2800382"/>
            <a:ext cx="8537575" cy="40576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</a:t>
            </a:r>
            <a:r>
              <a:rPr lang="en-US" sz="2400" b="1" dirty="0">
                <a:solidFill>
                  <a:srgbClr val="427830"/>
                </a:solidFill>
              </a:rPr>
              <a:t>Framework</a:t>
            </a:r>
          </a:p>
          <a:p>
            <a:pPr marL="0" indent="0">
              <a:buNone/>
            </a:pPr>
            <a:r>
              <a:rPr lang="en-US" sz="1800" b="1" dirty="0"/>
              <a:t>Project:</a:t>
            </a:r>
            <a:r>
              <a:rPr lang="en-US" sz="1800" dirty="0"/>
              <a:t> </a:t>
            </a:r>
            <a:r>
              <a:rPr lang="en-US" sz="1800" dirty="0" err="1"/>
              <a:t>spring.io</a:t>
            </a:r>
            <a:r>
              <a:rPr lang="en-US" sz="1800" dirty="0"/>
              <a:t>/spring-framework</a:t>
            </a:r>
          </a:p>
          <a:p>
            <a:pPr marL="0" indent="0">
              <a:buNone/>
            </a:pPr>
            <a:r>
              <a:rPr lang="en-US" sz="1800" b="1" dirty="0" err="1"/>
              <a:t>Github</a:t>
            </a:r>
            <a:r>
              <a:rPr lang="en-US" sz="1800" b="1" dirty="0"/>
              <a:t>: </a:t>
            </a:r>
            <a:r>
              <a:rPr lang="en-US" sz="1800" dirty="0" err="1"/>
              <a:t>github.com</a:t>
            </a:r>
            <a:r>
              <a:rPr lang="en-US" sz="1800" dirty="0"/>
              <a:t>/spring-projects/spring-framework</a:t>
            </a:r>
          </a:p>
          <a:p>
            <a:pPr marL="0" indent="0">
              <a:buNone/>
            </a:pPr>
            <a:r>
              <a:rPr lang="en-US" sz="1800" b="1" dirty="0" err="1"/>
              <a:t>Jira</a:t>
            </a:r>
            <a:r>
              <a:rPr lang="en-US" sz="1800" b="1" dirty="0"/>
              <a:t>:</a:t>
            </a:r>
            <a:r>
              <a:rPr lang="en-US" sz="1800" dirty="0"/>
              <a:t> </a:t>
            </a:r>
            <a:r>
              <a:rPr lang="en-US" sz="1800" dirty="0" err="1"/>
              <a:t>jira.spring.io</a:t>
            </a:r>
            <a:r>
              <a:rPr lang="en-US" sz="1800" dirty="0"/>
              <a:t>/browse/SPR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2400" b="1" dirty="0" smtClean="0">
                <a:solidFill>
                  <a:srgbClr val="427830"/>
                </a:solidFill>
              </a:rPr>
              <a:t>Spring XD</a:t>
            </a:r>
          </a:p>
          <a:p>
            <a:pPr marL="0" indent="0"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Project: </a:t>
            </a:r>
            <a:r>
              <a:rPr lang="en-US" sz="1800" dirty="0" err="1" smtClean="0">
                <a:solidFill>
                  <a:srgbClr val="000000"/>
                </a:solidFill>
              </a:rPr>
              <a:t>spring.io</a:t>
            </a:r>
            <a:r>
              <a:rPr lang="en-US" sz="1800" dirty="0" smtClean="0">
                <a:solidFill>
                  <a:srgbClr val="000000"/>
                </a:solidFill>
              </a:rPr>
              <a:t>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Github</a:t>
            </a:r>
            <a:r>
              <a:rPr lang="en-US" sz="1800" dirty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github.com</a:t>
            </a:r>
            <a:r>
              <a:rPr lang="en-US" sz="1800" dirty="0" smtClean="0">
                <a:solidFill>
                  <a:srgbClr val="000000"/>
                </a:solidFill>
              </a:rPr>
              <a:t>/spring-projects/spring-</a:t>
            </a:r>
            <a:r>
              <a:rPr lang="en-US" sz="1800" dirty="0" err="1" smtClean="0">
                <a:solidFill>
                  <a:srgbClr val="000000"/>
                </a:solidFill>
              </a:rPr>
              <a:t>xd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sz="1800" b="1" dirty="0" err="1" smtClean="0">
                <a:solidFill>
                  <a:srgbClr val="000000"/>
                </a:solidFill>
              </a:rPr>
              <a:t>Jira</a:t>
            </a:r>
            <a:r>
              <a:rPr lang="en-US" sz="1800" b="1" dirty="0" smtClean="0">
                <a:solidFill>
                  <a:srgbClr val="000000"/>
                </a:solidFill>
              </a:rPr>
              <a:t>: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 err="1" smtClean="0">
                <a:solidFill>
                  <a:srgbClr val="000000"/>
                </a:solidFill>
              </a:rPr>
              <a:t>jira.spring.io</a:t>
            </a:r>
            <a:r>
              <a:rPr lang="en-US" sz="1800" dirty="0" smtClean="0">
                <a:solidFill>
                  <a:srgbClr val="000000"/>
                </a:solidFill>
              </a:rPr>
              <a:t>/browse/XD</a:t>
            </a:r>
          </a:p>
          <a:p>
            <a:pPr marL="0" indent="0">
              <a:buNone/>
            </a:pPr>
            <a:endParaRPr lang="en-US" sz="1900" dirty="0" smtClean="0">
              <a:solidFill>
                <a:srgbClr val="42783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88509" y="2800383"/>
            <a:ext cx="3953866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Twitter: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twitter.com/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springcentral</a:t>
            </a:r>
            <a:endParaRPr lang="en-US" sz="1800" b="1" kern="0" dirty="0">
              <a:solidFill>
                <a:srgbClr val="FF0000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YouTube: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spring.io/video</a:t>
            </a: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LinkedIn: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linkedin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  <a:p>
            <a:pPr lvl="0" algn="l">
              <a:lnSpc>
                <a:spcPts val="2400"/>
              </a:lnSpc>
              <a:spcBef>
                <a:spcPts val="1000"/>
              </a:spcBef>
              <a:spcAft>
                <a:spcPct val="0"/>
              </a:spcAft>
              <a:buClr>
                <a:srgbClr val="387C2C"/>
              </a:buClr>
              <a:buSzPct val="115000"/>
              <a:defRPr/>
            </a:pPr>
            <a:r>
              <a:rPr lang="en-US" sz="1800" b="1" kern="0" dirty="0">
                <a:solidFill>
                  <a:srgbClr val="387C2C"/>
                </a:solidFill>
                <a:latin typeface="Arial" pitchFamily="34" charset="0"/>
                <a:ea typeface="+mn-ea"/>
              </a:rPr>
              <a:t>Google Plus: </a:t>
            </a:r>
            <a:r>
              <a:rPr lang="en-US" sz="1800" b="1" kern="0" dirty="0">
                <a:solidFill>
                  <a:srgbClr val="333333"/>
                </a:solidFill>
                <a:latin typeface="Arial" pitchFamily="34" charset="0"/>
                <a:ea typeface="+mn-ea"/>
              </a:rPr>
              <a:t>spring.io/</a:t>
            </a:r>
            <a:r>
              <a:rPr lang="en-US" sz="1800" b="1" kern="0" dirty="0" err="1">
                <a:solidFill>
                  <a:srgbClr val="333333"/>
                </a:solidFill>
                <a:latin typeface="Arial" pitchFamily="34" charset="0"/>
                <a:ea typeface="+mn-ea"/>
              </a:rPr>
              <a:t>gplus</a:t>
            </a:r>
            <a:endParaRPr lang="en-US" sz="1800" b="1" kern="0" dirty="0">
              <a:solidFill>
                <a:srgbClr val="333333"/>
              </a:solidFill>
              <a:latin typeface="Arial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1693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C4642"/>
            </a:gs>
            <a:gs pos="100000">
              <a:srgbClr val="27242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  <p:pic>
        <p:nvPicPr>
          <p:cNvPr id="17" name="Picture 16" descr="icon_2509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4981" y="646282"/>
            <a:ext cx="846633" cy="846633"/>
          </a:xfrm>
          <a:prstGeom prst="rect">
            <a:avLst/>
          </a:prstGeom>
        </p:spPr>
      </p:pic>
      <p:pic>
        <p:nvPicPr>
          <p:cNvPr id="7" name="Picture 6" descr="icon_1553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3989" y="2062515"/>
            <a:ext cx="846633" cy="846633"/>
          </a:xfrm>
          <a:prstGeom prst="rect">
            <a:avLst/>
          </a:prstGeom>
        </p:spPr>
      </p:pic>
      <p:pic>
        <p:nvPicPr>
          <p:cNvPr id="8" name="Picture 7" descr="icon_15885.png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1233" y="646282"/>
            <a:ext cx="846633" cy="84663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233" y="2062515"/>
            <a:ext cx="846633" cy="84663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58273" y="2933421"/>
            <a:ext cx="16600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Running by Dillon </a:t>
            </a:r>
            <a:r>
              <a:rPr lang="en-US" sz="1000" dirty="0" err="1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Arloff</a:t>
            </a:r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from </a:t>
            </a:r>
            <a:endParaRPr lang="en-US" sz="1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0383" y="1526528"/>
            <a:ext cx="2146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Handshake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by </a:t>
            </a:r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Nicholas </a:t>
            </a:r>
            <a:r>
              <a:rPr lang="en-US" sz="1000" dirty="0" err="1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Menghini</a:t>
            </a:r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from </a:t>
            </a:r>
            <a:endParaRPr lang="en-US" sz="1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235763" y="2933421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Database by Anton </a:t>
            </a:r>
            <a:r>
              <a:rPr lang="en-US" sz="10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Outkine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from </a:t>
            </a:r>
            <a:endParaRPr lang="en-US" sz="1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397333" y="1502337"/>
            <a:ext cx="1774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Servers by Jaime Carrion from </a:t>
            </a:r>
            <a:endParaRPr lang="en-US" sz="1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4853" y="2933421"/>
            <a:ext cx="16979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Pointing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by </a:t>
            </a:r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Anthony </a:t>
            </a:r>
            <a:r>
              <a:rPr lang="en-US" sz="1000" dirty="0" err="1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Lui</a:t>
            </a:r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from </a:t>
            </a:r>
            <a:endParaRPr lang="en-US" sz="1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79930" y="4477529"/>
            <a:ext cx="2006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Tank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by </a:t>
            </a:r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Renan Ferreira Santos </a:t>
            </a:r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from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697425" y="1526528"/>
            <a:ext cx="1781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Question by Jessica Lock </a:t>
            </a:r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from</a:t>
            </a: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319120" y="148330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Crane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by </a:t>
            </a:r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Kenneth Von Alt from</a:t>
            </a:r>
            <a:endParaRPr lang="en-US" sz="1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Noun Project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74071" y="2933421"/>
            <a:ext cx="16209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Nut by Naomi Atkinson from </a:t>
            </a:r>
            <a:endParaRPr lang="en-US" sz="1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pic>
        <p:nvPicPr>
          <p:cNvPr id="4" name="Picture 3" descr="icon_32842.png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981" y="3582659"/>
            <a:ext cx="872304" cy="872304"/>
          </a:xfrm>
          <a:prstGeom prst="rect">
            <a:avLst/>
          </a:prstGeom>
        </p:spPr>
      </p:pic>
      <p:pic>
        <p:nvPicPr>
          <p:cNvPr id="10" name="Picture 9" descr="icon_36661.pn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677" y="3237204"/>
            <a:ext cx="1240325" cy="12403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63063" y="4477529"/>
            <a:ext cx="1634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Puzzle by </a:t>
            </a:r>
            <a:r>
              <a:rPr lang="en-US" sz="1000" dirty="0" err="1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matthew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 hall from </a:t>
            </a:r>
            <a:endParaRPr lang="en-US" sz="1000" dirty="0" smtClean="0">
              <a:solidFill>
                <a:schemeClr val="bg1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98599" y="4477529"/>
            <a:ext cx="1672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Network </a:t>
            </a:r>
            <a:r>
              <a:rPr lang="en-US" sz="1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by </a:t>
            </a:r>
            <a:r>
              <a:rPr lang="en-US" sz="1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Mister Pixel </a:t>
            </a:r>
            <a:r>
              <a:rPr lang="en-US" sz="1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from</a:t>
            </a:r>
          </a:p>
          <a:p>
            <a:pPr algn="ctr"/>
            <a:r>
              <a:rPr lang="en-US" sz="1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5615" y="4477529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Puzzle by Eric M. Ellis from </a:t>
            </a:r>
            <a:endParaRPr lang="en-US" sz="1000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626870" y="5811609"/>
            <a:ext cx="18902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cylinder </a:t>
            </a:r>
            <a:r>
              <a:rPr lang="en-US" sz="1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by </a:t>
            </a:r>
            <a:r>
              <a:rPr lang="en-US" sz="1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Michael </a:t>
            </a:r>
            <a:r>
              <a:rPr lang="en-US" sz="1000" dirty="0" err="1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Senkow</a:t>
            </a:r>
            <a:r>
              <a:rPr lang="en-US" sz="1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 from</a:t>
            </a:r>
            <a:endParaRPr lang="en-US" sz="1000" dirty="0" smtClean="0">
              <a:solidFill>
                <a:srgbClr val="FFFFFF"/>
              </a:solidFill>
              <a:latin typeface="Helvetica Neue Bold Condensed"/>
              <a:cs typeface="Helvetica Neue Bold Condensed"/>
            </a:endParaRPr>
          </a:p>
          <a:p>
            <a:pPr algn="ctr"/>
            <a:r>
              <a:rPr lang="en-US" sz="1000" dirty="0" smtClean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The </a:t>
            </a:r>
            <a:r>
              <a:rPr lang="en-US" sz="1000" dirty="0">
                <a:solidFill>
                  <a:srgbClr val="FFFFFF"/>
                </a:solidFill>
                <a:latin typeface="Helvetica Neue Bold Condensed"/>
                <a:cs typeface="Helvetica Neue Bold Condensed"/>
              </a:rPr>
              <a:t>Noun Project</a:t>
            </a:r>
          </a:p>
        </p:txBody>
      </p:sp>
      <p:pic>
        <p:nvPicPr>
          <p:cNvPr id="37" name="Picture 36" descr="icon_2225.p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989" y="646282"/>
            <a:ext cx="846633" cy="846633"/>
          </a:xfrm>
          <a:prstGeom prst="rect">
            <a:avLst/>
          </a:prstGeom>
        </p:spPr>
      </p:pic>
      <p:pic>
        <p:nvPicPr>
          <p:cNvPr id="21" name="Picture 20" descr="icon_8513.png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95" y="2018339"/>
            <a:ext cx="852577" cy="852577"/>
          </a:xfrm>
          <a:prstGeom prst="rect">
            <a:avLst/>
          </a:prstGeom>
        </p:spPr>
      </p:pic>
      <p:pic>
        <p:nvPicPr>
          <p:cNvPr id="23" name="Picture 22" descr="icon_10790.png"/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17" y="412715"/>
            <a:ext cx="1478583" cy="1478583"/>
          </a:xfrm>
          <a:prstGeom prst="rect">
            <a:avLst/>
          </a:prstGeom>
        </p:spPr>
      </p:pic>
      <p:pic>
        <p:nvPicPr>
          <p:cNvPr id="24" name="Picture 23" descr="icon_17825.png"/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609" y="1964299"/>
            <a:ext cx="1054005" cy="1054005"/>
          </a:xfrm>
          <a:prstGeom prst="rect">
            <a:avLst/>
          </a:prstGeom>
        </p:spPr>
      </p:pic>
      <p:pic>
        <p:nvPicPr>
          <p:cNvPr id="25" name="Picture 24" descr="icon_33514.png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22" y="3408573"/>
            <a:ext cx="1046390" cy="1046390"/>
          </a:xfrm>
          <a:prstGeom prst="rect">
            <a:avLst/>
          </a:prstGeom>
        </p:spPr>
      </p:pic>
      <p:pic>
        <p:nvPicPr>
          <p:cNvPr id="31" name="Picture 30" descr="icon_38901.png"/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205" y="3462613"/>
            <a:ext cx="1091963" cy="1091963"/>
          </a:xfrm>
          <a:prstGeom prst="rect">
            <a:avLst/>
          </a:prstGeom>
        </p:spPr>
      </p:pic>
      <p:pic>
        <p:nvPicPr>
          <p:cNvPr id="38" name="Picture 37" descr="icon_51832.png"/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635" y="5052730"/>
            <a:ext cx="776730" cy="7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91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9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DA831"/>
            </a:gs>
            <a:gs pos="100000">
              <a:srgbClr val="21390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pic>
        <p:nvPicPr>
          <p:cNvPr id="5" name="Picture 17" descr="C:\Users\sdunn\Documents\Pivotal\brand\logo\project icons\spring-xd.png"/>
          <p:cNvPicPr>
            <a:picLocks noChangeAspect="1" noChangeArrowheads="1"/>
          </p:cNvPicPr>
          <p:nvPr/>
        </p:nvPicPr>
        <p:blipFill>
          <a:blip r:embed="rId3" cstate="print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6696" y="1289219"/>
            <a:ext cx="4279562" cy="42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68007" y="3960665"/>
            <a:ext cx="485261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chemeClr val="bg1"/>
                </a:solidFill>
                <a:latin typeface="Helvetica Neue Bold Condensed"/>
                <a:cs typeface="Helvetica Neue Bold Condensed"/>
              </a:rPr>
              <a:t>SPRING XD</a:t>
            </a:r>
          </a:p>
          <a:p>
            <a:pPr>
              <a:lnSpc>
                <a:spcPct val="80000"/>
              </a:lnSpc>
            </a:pPr>
            <a:r>
              <a:rPr lang="en-US" sz="6000" dirty="0" smtClean="0">
                <a:solidFill>
                  <a:srgbClr val="233B0E"/>
                </a:solidFill>
                <a:latin typeface="Helvetica Neue Bold Condensed"/>
                <a:cs typeface="Helvetica Neue Bold Condensed"/>
              </a:rPr>
              <a:t>EXTREME DATA</a:t>
            </a:r>
          </a:p>
        </p:txBody>
      </p:sp>
    </p:spTree>
    <p:extLst>
      <p:ext uri="{BB962C8B-B14F-4D97-AF65-F5344CB8AC3E}">
        <p14:creationId xmlns:p14="http://schemas.microsoft.com/office/powerpoint/2010/main" val="423560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ringBrow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356651" y="397791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 rot="21049853">
            <a:off x="427021" y="-497503"/>
            <a:ext cx="10310013" cy="6186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/**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 @author Michael Minella</a:t>
            </a:r>
          </a:p>
          <a:p>
            <a:r>
              <a:rPr lang="en-US" dirty="0">
                <a:solidFill>
                  <a:srgbClr val="76A66A"/>
                </a:solidFill>
                <a:latin typeface="Menlo Regular"/>
                <a:cs typeface="Menlo Regular"/>
              </a:rPr>
              <a:t> */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@Configuration</a:t>
            </a: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ComponentScan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@</a:t>
            </a:r>
            <a:r>
              <a:rPr lang="en-US" dirty="0" err="1">
                <a:solidFill>
                  <a:srgbClr val="BBB950"/>
                </a:solidFill>
                <a:latin typeface="Menlo Regular"/>
                <a:cs typeface="Menlo Regular"/>
              </a:rPr>
              <a:t>EnableAutoConfiguration</a:t>
            </a:r>
            <a:endParaRPr lang="en-US" dirty="0">
              <a:solidFill>
                <a:srgbClr val="BBB95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public class 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Application {</a:t>
            </a:r>
          </a:p>
          <a:p>
            <a:endParaRPr lang="en-US" dirty="0"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BB950"/>
                </a:solidFill>
                <a:latin typeface="Menlo Regular"/>
                <a:cs typeface="Menlo Regular"/>
              </a:rPr>
              <a:t>	@Bean</a:t>
            </a:r>
          </a:p>
          <a:p>
            <a:r>
              <a:rPr lang="en-US" dirty="0">
                <a:latin typeface="Menlo Regular"/>
                <a:cs typeface="Menlo Regular"/>
              </a:rPr>
              <a:t>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MySQLBooleanPrefJDBCDataModel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similarity = 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MySQLJDBCItemSimilarity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dataSource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=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		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new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AllSimilarItemsCandidateItemsStrategy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(similarity)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	return new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GenericItemBasedRecommender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dataModel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similarity,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candidateItemsStrategy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endParaRPr lang="en-US" dirty="0">
              <a:solidFill>
                <a:srgbClr val="AEBDD0"/>
              </a:solidFill>
              <a:latin typeface="Menlo Regular"/>
              <a:cs typeface="Menlo Regular"/>
            </a:endParaRPr>
          </a:p>
          <a:p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	public static void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 </a:t>
            </a:r>
            <a:r>
              <a:rPr lang="en-US" dirty="0">
                <a:solidFill>
                  <a:srgbClr val="E2B173"/>
                </a:solidFill>
                <a:latin typeface="Menlo Regular"/>
                <a:cs typeface="Menlo Regular"/>
              </a:rPr>
              <a:t>main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(String[]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 {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	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SpringApplication.run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(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Application.class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, </a:t>
            </a:r>
            <a:r>
              <a:rPr lang="en-US" dirty="0" err="1">
                <a:solidFill>
                  <a:srgbClr val="AEBDD0"/>
                </a:solidFill>
                <a:latin typeface="Menlo Regular"/>
                <a:cs typeface="Menlo Regular"/>
              </a:rPr>
              <a:t>args</a:t>
            </a:r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)</a:t>
            </a:r>
            <a:r>
              <a:rPr lang="en-US" dirty="0">
                <a:solidFill>
                  <a:srgbClr val="BA7C4E"/>
                </a:solidFill>
                <a:latin typeface="Menlo Regular"/>
                <a:cs typeface="Menlo Regular"/>
              </a:rPr>
              <a:t>;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	}</a:t>
            </a:r>
          </a:p>
          <a:p>
            <a:r>
              <a:rPr lang="en-US" dirty="0">
                <a:solidFill>
                  <a:srgbClr val="AEBDD0"/>
                </a:solidFill>
                <a:latin typeface="Menlo Regular"/>
                <a:cs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2050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EFFF8"/>
            </a:gs>
            <a:gs pos="100000">
              <a:srgbClr val="50A19C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2714966" y="970165"/>
            <a:ext cx="5470202" cy="5130903"/>
            <a:chOff x="2639641" y="640313"/>
            <a:chExt cx="5470202" cy="5130903"/>
          </a:xfrm>
        </p:grpSpPr>
        <p:sp>
          <p:nvSpPr>
            <p:cNvPr id="19" name="TextBox 18"/>
            <p:cNvSpPr txBox="1"/>
            <p:nvPr/>
          </p:nvSpPr>
          <p:spPr>
            <a:xfrm>
              <a:off x="2639641" y="640313"/>
              <a:ext cx="3698436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bg1"/>
                  </a:solidFill>
                  <a:latin typeface="Helvetica Neue Bold Condensed"/>
                  <a:cs typeface="Helvetica Neue Bold Condensed"/>
                </a:rPr>
                <a:t>BIG</a:t>
              </a:r>
              <a:endParaRPr lang="en-US" sz="20000" b="1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41679" y="2601117"/>
              <a:ext cx="5468164" cy="3170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Helvetica Neue Bold Condensed"/>
                  <a:cs typeface="Helvetica Neue Bold Condensed"/>
                </a:rPr>
                <a:t>DATA</a:t>
              </a:r>
              <a:endParaRPr lang="en-US" sz="20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Helvetica Neue Bold Condensed"/>
                <a:cs typeface="Helvetica Neue Bold Condensed"/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7486046" y="3061512"/>
            <a:ext cx="919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FLUME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6" name="TextBox 5"/>
          <p:cNvSpPr txBox="1"/>
          <p:nvPr/>
        </p:nvSpPr>
        <p:spPr>
          <a:xfrm rot="16200000">
            <a:off x="1647278" y="3756389"/>
            <a:ext cx="847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  <a:latin typeface="Helvetica Neue Light"/>
                <a:cs typeface="Helvetica Neue Light"/>
              </a:rPr>
              <a:t>OOZIE</a:t>
            </a:r>
            <a:endParaRPr lang="en-US" dirty="0">
              <a:solidFill>
                <a:srgbClr val="1F497D"/>
              </a:solidFill>
              <a:latin typeface="Helvetica Neue Light"/>
              <a:cs typeface="Helvetica Neue Light"/>
            </a:endParaRPr>
          </a:p>
        </p:txBody>
      </p:sp>
      <p:sp>
        <p:nvSpPr>
          <p:cNvPr id="7" name="TextBox 6"/>
          <p:cNvSpPr txBox="1"/>
          <p:nvPr/>
        </p:nvSpPr>
        <p:spPr>
          <a:xfrm rot="16200000">
            <a:off x="5412691" y="4259433"/>
            <a:ext cx="552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Light"/>
                <a:cs typeface="Helvetica Neue Light"/>
              </a:rPr>
              <a:t>PIG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Light"/>
              <a:cs typeface="Helvetica Neue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7197" y="3571723"/>
            <a:ext cx="672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Light"/>
                <a:cs typeface="Helvetica Neue Light"/>
              </a:rPr>
              <a:t>HIVE</a:t>
            </a:r>
            <a:endParaRPr lang="en-US" dirty="0">
              <a:solidFill>
                <a:schemeClr val="tx2"/>
              </a:solidFill>
              <a:latin typeface="Helvetica Neue Light"/>
              <a:cs typeface="Helvetica Neue Light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1310095" y="3956797"/>
            <a:ext cx="2481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HADOOP</a:t>
            </a:r>
            <a:endParaRPr lang="en-US" sz="5400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2451" y="2754967"/>
            <a:ext cx="23275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1F497D"/>
                </a:solidFill>
                <a:latin typeface="Helvetica Neue Bold Condensed"/>
                <a:cs typeface="Helvetica Neue Bold Condensed"/>
              </a:rPr>
              <a:t>MAP REDUCE</a:t>
            </a:r>
            <a:endParaRPr lang="en-US" sz="3200" dirty="0">
              <a:solidFill>
                <a:srgbClr val="1F497D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32243" y="306151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MAHOUT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377509" y="3743742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SPARK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94009" y="2018891"/>
            <a:ext cx="68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YARN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24836" y="2312794"/>
            <a:ext cx="928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HBASE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2153936" y="2056821"/>
            <a:ext cx="102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AMBARI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6464" y="2311990"/>
            <a:ext cx="98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SQOOP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23951" y="2333702"/>
            <a:ext cx="975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Light"/>
                <a:cs typeface="Helvetica Neue Light"/>
              </a:rPr>
              <a:t>STORM</a:t>
            </a:r>
            <a:endParaRPr lang="en-US" dirty="0">
              <a:latin typeface="Helvetica Neue Light"/>
              <a:cs typeface="Helvetica Neue Ligh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19749" y="2585576"/>
            <a:ext cx="29809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Helvetica Neue Bold Condensed"/>
                <a:cs typeface="Helvetica Neue Bold Condensed"/>
              </a:rPr>
              <a:t>PETABYTE</a:t>
            </a:r>
            <a:endParaRPr lang="en-US" sz="3600" dirty="0">
              <a:latin typeface="Helvetica Neue Bold Condensed"/>
              <a:cs typeface="Helvetica Neue Bold Condensed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0190" y="2539852"/>
            <a:ext cx="216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INTERNET OF THINGS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219749" y="3300095"/>
            <a:ext cx="2127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RECOMMENDATIONS</a:t>
            </a:r>
            <a:endParaRPr lang="en-US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6099335" y="1626842"/>
            <a:ext cx="119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Helvetica Neue Bold Condensed"/>
                <a:cs typeface="Helvetica Neue Bold Condensed"/>
              </a:rPr>
              <a:t>REAL-TIME</a:t>
            </a:r>
            <a:endParaRPr lang="en-US" dirty="0">
              <a:solidFill>
                <a:schemeClr val="bg1">
                  <a:lumMod val="50000"/>
                </a:schemeClr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6" name="TextBox 25"/>
          <p:cNvSpPr txBox="1"/>
          <p:nvPr/>
        </p:nvSpPr>
        <p:spPr>
          <a:xfrm rot="16200000">
            <a:off x="5871656" y="1985609"/>
            <a:ext cx="106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 Neue Bold Condensed"/>
                <a:cs typeface="Helvetica Neue Bold Condensed"/>
              </a:rPr>
              <a:t>GROWING</a:t>
            </a:r>
            <a:endParaRPr lang="en-US" dirty="0">
              <a:latin typeface="Helvetica Neue Bold Condensed"/>
              <a:cs typeface="Helvetica Neue Bold Condense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499" y="3169823"/>
            <a:ext cx="1620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 Neue Bold Condensed"/>
                <a:cs typeface="Helvetica Neue Bold Condensed"/>
              </a:rPr>
              <a:t>PIVOTAL HD</a:t>
            </a:r>
            <a:endParaRPr lang="en-US" sz="2400" dirty="0">
              <a:latin typeface="Helvetica Neue Bold Condensed"/>
              <a:cs typeface="Helvetica Neue Bold Condensed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55024" y="2107912"/>
            <a:ext cx="74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  <a:latin typeface="Helvetica Neue Bold Condensed"/>
                <a:cs typeface="Helvetica Neue Bold Condensed"/>
              </a:rPr>
              <a:t>HAWQ</a:t>
            </a:r>
            <a:endParaRPr lang="en-US" dirty="0">
              <a:solidFill>
                <a:srgbClr val="7F7F7F"/>
              </a:solidFill>
              <a:latin typeface="Helvetica Neue Bold Condensed"/>
              <a:cs typeface="Helvetica Neue Bold Condensed"/>
            </a:endParaRPr>
          </a:p>
        </p:txBody>
      </p:sp>
      <p:sp>
        <p:nvSpPr>
          <p:cNvPr id="29" name="TextBox 28"/>
          <p:cNvSpPr txBox="1"/>
          <p:nvPr/>
        </p:nvSpPr>
        <p:spPr>
          <a:xfrm rot="16200000">
            <a:off x="6842593" y="1625563"/>
            <a:ext cx="163530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Helvetica Neue Bold Condensed"/>
                <a:cs typeface="Helvetica Neue Bold Condensed"/>
              </a:rPr>
              <a:t>GEMFIRE</a:t>
            </a:r>
            <a:endParaRPr lang="en-US" sz="3200" dirty="0">
              <a:latin typeface="Helvetica Neue Bold Condensed"/>
              <a:cs typeface="Helvetica Neue Bold Condense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00346" y="4191352"/>
            <a:ext cx="1408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Helvetica Neue Bold Condensed"/>
                <a:cs typeface="Helvetica Neue Bold Condensed"/>
              </a:rPr>
              <a:t>SPRING</a:t>
            </a:r>
            <a:endParaRPr lang="en-US" sz="3200" dirty="0">
              <a:solidFill>
                <a:schemeClr val="tx2"/>
              </a:solidFill>
              <a:latin typeface="Helvetica Neue Bold Condensed"/>
              <a:cs typeface="Helvetica Neue Bold Condensed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0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3726" y="6219946"/>
            <a:ext cx="1663274" cy="46424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979699" y="2587958"/>
            <a:ext cx="4636558" cy="1682085"/>
            <a:chOff x="3926922" y="2495141"/>
            <a:chExt cx="4636558" cy="1682085"/>
          </a:xfrm>
        </p:grpSpPr>
        <p:sp>
          <p:nvSpPr>
            <p:cNvPr id="6" name="TextBox 5"/>
            <p:cNvSpPr txBox="1"/>
            <p:nvPr/>
          </p:nvSpPr>
          <p:spPr>
            <a:xfrm>
              <a:off x="3926922" y="2561399"/>
              <a:ext cx="4636558" cy="16158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5300" spc="600" dirty="0" smtClean="0">
                  <a:solidFill>
                    <a:srgbClr val="FFFFFF"/>
                  </a:solidFill>
                  <a:latin typeface="Helvetica Neue Bold Condensed"/>
                  <a:cs typeface="Helvetica Neue Bold Condensed"/>
                </a:rPr>
                <a:t>APPLICATION</a:t>
              </a:r>
            </a:p>
            <a:p>
              <a:pPr>
                <a:lnSpc>
                  <a:spcPct val="80000"/>
                </a:lnSpc>
              </a:pPr>
              <a:r>
                <a:rPr lang="en-US" sz="6600" dirty="0" smtClean="0">
                  <a:solidFill>
                    <a:srgbClr val="9EFFF8"/>
                  </a:solidFill>
                  <a:latin typeface="Helvetica Neue Bold Condensed"/>
                  <a:cs typeface="Helvetica Neue Bold Condensed"/>
                </a:rPr>
                <a:t>COMPLEXITY</a:t>
              </a:r>
              <a:endParaRPr lang="en-US" sz="6600" dirty="0">
                <a:solidFill>
                  <a:schemeClr val="bg1"/>
                </a:solidFill>
                <a:latin typeface="Helvetica Neue Bold Condensed"/>
                <a:cs typeface="Helvetica Neue Bold Condensed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3988816" y="4083055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988816" y="2495141"/>
              <a:ext cx="4277624" cy="0"/>
            </a:xfrm>
            <a:prstGeom prst="line">
              <a:avLst/>
            </a:prstGeom>
            <a:ln w="127000">
              <a:solidFill>
                <a:srgbClr val="FFFF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icon_32842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57" y="4910505"/>
            <a:ext cx="1872502" cy="1872502"/>
          </a:xfrm>
          <a:prstGeom prst="rect">
            <a:avLst/>
          </a:prstGeom>
        </p:spPr>
      </p:pic>
      <p:pic>
        <p:nvPicPr>
          <p:cNvPr id="18" name="Picture 17" descr="icon_32842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321579">
            <a:off x="819669" y="475052"/>
            <a:ext cx="1872502" cy="1872502"/>
          </a:xfrm>
          <a:prstGeom prst="rect">
            <a:avLst/>
          </a:prstGeom>
        </p:spPr>
      </p:pic>
      <p:pic>
        <p:nvPicPr>
          <p:cNvPr id="19" name="Picture 18" descr="icon_32842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86516">
            <a:off x="3953651" y="281658"/>
            <a:ext cx="1872502" cy="1872502"/>
          </a:xfrm>
          <a:prstGeom prst="rect">
            <a:avLst/>
          </a:prstGeom>
        </p:spPr>
      </p:pic>
      <p:pic>
        <p:nvPicPr>
          <p:cNvPr id="20" name="Picture 19" descr="icon_32842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4145">
            <a:off x="-73540" y="1879724"/>
            <a:ext cx="1872502" cy="1872502"/>
          </a:xfrm>
          <a:prstGeom prst="rect">
            <a:avLst/>
          </a:prstGeom>
        </p:spPr>
      </p:pic>
      <p:pic>
        <p:nvPicPr>
          <p:cNvPr id="21" name="Picture 20" descr="icon_3666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38266">
            <a:off x="-1259815" y="-1111496"/>
            <a:ext cx="2741371" cy="2741371"/>
          </a:xfrm>
          <a:prstGeom prst="rect">
            <a:avLst/>
          </a:prstGeom>
        </p:spPr>
      </p:pic>
      <p:pic>
        <p:nvPicPr>
          <p:cNvPr id="22" name="Picture 21" descr="icon_3666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23472">
            <a:off x="2124024" y="5205083"/>
            <a:ext cx="2741371" cy="2741371"/>
          </a:xfrm>
          <a:prstGeom prst="rect">
            <a:avLst/>
          </a:prstGeom>
        </p:spPr>
      </p:pic>
      <p:pic>
        <p:nvPicPr>
          <p:cNvPr id="23" name="Picture 22" descr="icon_36661.png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373363">
            <a:off x="1303158" y="2240560"/>
            <a:ext cx="2741371" cy="274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47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5163</TotalTime>
  <Words>635</Words>
  <Application>Microsoft Macintosh PowerPoint</Application>
  <PresentationFormat>On-screen Show (4:3)</PresentationFormat>
  <Paragraphs>307</Paragraphs>
  <Slides>43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More.  Stay Connected.</vt:lpstr>
      <vt:lpstr>PowerPoint Presentation</vt:lpstr>
    </vt:vector>
  </TitlesOfParts>
  <Company>VMware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Minella</dc:creator>
  <cp:lastModifiedBy>Michael Minella</cp:lastModifiedBy>
  <cp:revision>335</cp:revision>
  <dcterms:created xsi:type="dcterms:W3CDTF">2014-06-04T14:24:53Z</dcterms:created>
  <dcterms:modified xsi:type="dcterms:W3CDTF">2014-09-03T20:03:25Z</dcterms:modified>
</cp:coreProperties>
</file>